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397" r:id="rId3"/>
    <p:sldId id="398" r:id="rId4"/>
    <p:sldId id="399" r:id="rId5"/>
    <p:sldId id="400" r:id="rId6"/>
    <p:sldId id="401" r:id="rId7"/>
    <p:sldId id="342" r:id="rId8"/>
    <p:sldId id="325" r:id="rId9"/>
    <p:sldId id="336" r:id="rId10"/>
    <p:sldId id="404" r:id="rId11"/>
    <p:sldId id="289" r:id="rId12"/>
    <p:sldId id="290" r:id="rId13"/>
    <p:sldId id="408" r:id="rId14"/>
    <p:sldId id="409" r:id="rId15"/>
    <p:sldId id="413" r:id="rId16"/>
    <p:sldId id="414" r:id="rId17"/>
    <p:sldId id="291" r:id="rId18"/>
    <p:sldId id="403" r:id="rId19"/>
    <p:sldId id="292" r:id="rId20"/>
    <p:sldId id="293" r:id="rId21"/>
    <p:sldId id="296" r:id="rId22"/>
    <p:sldId id="297" r:id="rId23"/>
    <p:sldId id="346" r:id="rId24"/>
    <p:sldId id="349" r:id="rId25"/>
    <p:sldId id="350" r:id="rId26"/>
    <p:sldId id="347" r:id="rId27"/>
    <p:sldId id="348" r:id="rId28"/>
    <p:sldId id="377" r:id="rId29"/>
    <p:sldId id="340" r:id="rId30"/>
    <p:sldId id="341" r:id="rId31"/>
    <p:sldId id="343" r:id="rId32"/>
    <p:sldId id="344" r:id="rId33"/>
    <p:sldId id="345" r:id="rId34"/>
    <p:sldId id="351" r:id="rId35"/>
    <p:sldId id="303" r:id="rId36"/>
    <p:sldId id="305" r:id="rId37"/>
    <p:sldId id="306" r:id="rId38"/>
    <p:sldId id="310" r:id="rId39"/>
    <p:sldId id="311" r:id="rId40"/>
    <p:sldId id="312" r:id="rId41"/>
    <p:sldId id="415" r:id="rId42"/>
    <p:sldId id="416" r:id="rId43"/>
    <p:sldId id="417" r:id="rId44"/>
    <p:sldId id="410" r:id="rId45"/>
    <p:sldId id="411" r:id="rId46"/>
    <p:sldId id="412" r:id="rId47"/>
    <p:sldId id="339" r:id="rId48"/>
    <p:sldId id="418" r:id="rId49"/>
    <p:sldId id="419" r:id="rId50"/>
    <p:sldId id="420" r:id="rId51"/>
    <p:sldId id="422" r:id="rId52"/>
    <p:sldId id="396"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395" r:id="rId70"/>
    <p:sldId id="42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0" autoAdjust="0"/>
    <p:restoredTop sz="94660"/>
  </p:normalViewPr>
  <p:slideViewPr>
    <p:cSldViewPr snapToGrid="0">
      <p:cViewPr varScale="1">
        <p:scale>
          <a:sx n="57" d="100"/>
          <a:sy n="57" d="100"/>
        </p:scale>
        <p:origin x="67" y="163"/>
      </p:cViewPr>
      <p:guideLst/>
    </p:cSldViewPr>
  </p:slideViewPr>
  <p:notesTextViewPr>
    <p:cViewPr>
      <p:scale>
        <a:sx n="1" d="1"/>
        <a:sy n="1" d="1"/>
      </p:scale>
      <p:origin x="0" y="0"/>
    </p:cViewPr>
  </p:notesTextViewPr>
  <p:notesViewPr>
    <p:cSldViewPr snapToGrid="0">
      <p:cViewPr varScale="1">
        <p:scale>
          <a:sx n="47" d="100"/>
          <a:sy n="47" d="100"/>
        </p:scale>
        <p:origin x="1445"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1B738F-C17A-47C5-8112-69758C5FBF50}" type="datetimeFigureOut">
              <a:rPr lang="en-GB" smtClean="0"/>
              <a:t>12/06/2019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AC5A91-9984-4F5B-BE46-E66BC6FBFF11}" type="slidenum">
              <a:rPr lang="en-GB" smtClean="0"/>
              <a:t>‹#›</a:t>
            </a:fld>
            <a:endParaRPr lang="en-GB"/>
          </a:p>
        </p:txBody>
      </p:sp>
    </p:spTree>
    <p:extLst>
      <p:ext uri="{BB962C8B-B14F-4D97-AF65-F5344CB8AC3E}">
        <p14:creationId xmlns:p14="http://schemas.microsoft.com/office/powerpoint/2010/main" val="51900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23212-4C81-4BF5-9919-8A1194EE93BD}" type="datetimeFigureOut">
              <a:rPr lang="en-GB" smtClean="0"/>
              <a:t>11/06/2019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184ED-414C-419B-A8A7-3A176DD4EBED}" type="slidenum">
              <a:rPr lang="en-GB" smtClean="0"/>
              <a:t>‹#›</a:t>
            </a:fld>
            <a:endParaRPr lang="en-GB"/>
          </a:p>
        </p:txBody>
      </p:sp>
    </p:spTree>
    <p:extLst>
      <p:ext uri="{BB962C8B-B14F-4D97-AF65-F5344CB8AC3E}">
        <p14:creationId xmlns:p14="http://schemas.microsoft.com/office/powerpoint/2010/main" val="144682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3DAD15C6-CE2A-4A9B-807E-492CDAACD4A9}" type="slidenum">
              <a:rPr lang="en-GB" altLang="en-US" sz="1200">
                <a:solidFill>
                  <a:srgbClr val="000000"/>
                </a:solidFill>
                <a:latin typeface="Georgia" panose="02040502050405020303" pitchFamily="18" charset="0"/>
              </a:rPr>
              <a:pPr eaLnBrk="1" hangingPunct="1"/>
              <a:t>10</a:t>
            </a:fld>
            <a:endParaRPr lang="en-GB" altLang="en-US" sz="1200">
              <a:solidFill>
                <a:srgbClr val="000000"/>
              </a:solidFill>
              <a:latin typeface="Georgia" panose="02040502050405020303"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116265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7A5DF969-746C-4412-80AC-155B2C0E3508}" type="slidenum">
              <a:rPr lang="en-GB" altLang="en-US" sz="1200">
                <a:solidFill>
                  <a:srgbClr val="000000"/>
                </a:solidFill>
                <a:latin typeface="Georgia" panose="02040502050405020303" pitchFamily="18" charset="0"/>
              </a:rPr>
              <a:pPr eaLnBrk="1" hangingPunct="1"/>
              <a:t>31</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239694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1FB085E5-4F13-43B5-BBD8-F8E8B8D45A1D}" type="slidenum">
              <a:rPr lang="en-GB" altLang="en-US" sz="1200">
                <a:solidFill>
                  <a:srgbClr val="000000"/>
                </a:solidFill>
                <a:latin typeface="Georgia" panose="02040502050405020303" pitchFamily="18" charset="0"/>
              </a:rPr>
              <a:pPr eaLnBrk="1" hangingPunct="1"/>
              <a:t>32</a:t>
            </a:fld>
            <a:endParaRPr lang="en-GB" altLang="en-US" sz="1200">
              <a:solidFill>
                <a:srgbClr val="000000"/>
              </a:solidFill>
              <a:latin typeface="Georgia" panose="02040502050405020303"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391795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F7F11755-2672-4B5D-8E53-530323A0FF4F}" type="slidenum">
              <a:rPr lang="en-GB" altLang="en-US" sz="1200">
                <a:solidFill>
                  <a:srgbClr val="000000"/>
                </a:solidFill>
                <a:latin typeface="Georgia" panose="02040502050405020303" pitchFamily="18" charset="0"/>
              </a:rPr>
              <a:pPr eaLnBrk="1" hangingPunct="1"/>
              <a:t>33</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246595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216EAD70-EAD8-4C11-9284-E70BEC073E9E}" type="slidenum">
              <a:rPr lang="en-GB" altLang="en-US" sz="1200">
                <a:solidFill>
                  <a:srgbClr val="000000"/>
                </a:solidFill>
                <a:latin typeface="Georgia" panose="02040502050405020303" pitchFamily="18" charset="0"/>
              </a:rPr>
              <a:pPr eaLnBrk="1" hangingPunct="1"/>
              <a:t>34</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319679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D8BB444A-BC9D-4114-988C-AF437243D7B6}" type="slidenum">
              <a:rPr lang="en-GB" altLang="en-US" sz="1200">
                <a:solidFill>
                  <a:srgbClr val="000000"/>
                </a:solidFill>
                <a:latin typeface="Georgia" panose="02040502050405020303" pitchFamily="18" charset="0"/>
              </a:rPr>
              <a:pPr eaLnBrk="1" hangingPunct="1"/>
              <a:t>35</a:t>
            </a:fld>
            <a:endParaRPr lang="en-GB" altLang="en-US" sz="1200">
              <a:solidFill>
                <a:srgbClr val="000000"/>
              </a:solidFill>
              <a:latin typeface="Georgia" panose="02040502050405020303"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78777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C4ED1DC8-6672-4524-B2E9-BCDC8D9B5A1D}" type="slidenum">
              <a:rPr lang="en-GB" altLang="en-US" sz="1200">
                <a:solidFill>
                  <a:srgbClr val="000000"/>
                </a:solidFill>
                <a:latin typeface="Georgia" panose="02040502050405020303" pitchFamily="18" charset="0"/>
              </a:rPr>
              <a:pPr eaLnBrk="1" hangingPunct="1"/>
              <a:t>36</a:t>
            </a:fld>
            <a:endParaRPr lang="en-GB" altLang="en-US" sz="1200">
              <a:solidFill>
                <a:srgbClr val="000000"/>
              </a:solidFill>
              <a:latin typeface="Georgia" panose="02040502050405020303"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313931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D40AB7FA-C985-40C4-A1DE-42DBE26D37FB}" type="slidenum">
              <a:rPr lang="en-GB" altLang="en-US" sz="1200">
                <a:solidFill>
                  <a:srgbClr val="000000"/>
                </a:solidFill>
                <a:latin typeface="Georgia" panose="02040502050405020303" pitchFamily="18" charset="0"/>
              </a:rPr>
              <a:pPr eaLnBrk="1" hangingPunct="1"/>
              <a:t>37</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31593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80B37201-B01B-4237-8231-B519E42BE648}" type="slidenum">
              <a:rPr lang="en-GB" altLang="en-US" sz="1200">
                <a:solidFill>
                  <a:srgbClr val="000000"/>
                </a:solidFill>
                <a:latin typeface="Georgia" panose="02040502050405020303" pitchFamily="18" charset="0"/>
              </a:rPr>
              <a:pPr eaLnBrk="1" hangingPunct="1"/>
              <a:t>38</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2329029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8A104D5D-D434-40B4-B426-8FA8C2BAB4BB}" type="slidenum">
              <a:rPr lang="en-GB" altLang="en-US" sz="1200">
                <a:solidFill>
                  <a:srgbClr val="000000"/>
                </a:solidFill>
                <a:latin typeface="Georgia" panose="02040502050405020303" pitchFamily="18" charset="0"/>
              </a:rPr>
              <a:pPr eaLnBrk="1" hangingPunct="1"/>
              <a:t>39</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207594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C9F9163A-020B-4382-8AF5-F259A63B90A2}" type="slidenum">
              <a:rPr lang="en-GB" altLang="en-US" sz="1200">
                <a:solidFill>
                  <a:srgbClr val="000000"/>
                </a:solidFill>
                <a:latin typeface="Georgia" panose="02040502050405020303" pitchFamily="18" charset="0"/>
              </a:rPr>
              <a:pPr eaLnBrk="1" hangingPunct="1"/>
              <a:t>40</a:t>
            </a:fld>
            <a:endParaRPr lang="en-GB" altLang="en-US" sz="1200">
              <a:solidFill>
                <a:srgbClr val="000000"/>
              </a:solidFill>
              <a:latin typeface="Georgia" panose="02040502050405020303"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10603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BAE337D1-5DEF-42C7-854D-D314EDC19895}" type="slidenum">
              <a:rPr lang="en-GB" altLang="en-US" sz="1200">
                <a:solidFill>
                  <a:srgbClr val="000000"/>
                </a:solidFill>
                <a:latin typeface="Georgia" panose="02040502050405020303" pitchFamily="18" charset="0"/>
              </a:rPr>
              <a:pPr eaLnBrk="1" hangingPunct="1"/>
              <a:t>11</a:t>
            </a:fld>
            <a:endParaRPr lang="en-GB" altLang="en-US" sz="1200">
              <a:solidFill>
                <a:srgbClr val="000000"/>
              </a:solidFill>
              <a:latin typeface="Georgia" panose="02040502050405020303" pitchFamily="18" charset="0"/>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99333"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defTabSz="920750"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E7086476-1C4F-471F-A7DA-22A835BF1607}" type="slidenum">
              <a:rPr lang="en-US" altLang="en-US" sz="1200">
                <a:solidFill>
                  <a:srgbClr val="000000"/>
                </a:solidFill>
                <a:latin typeface="Arial" panose="020B0604020202020204" pitchFamily="34" charset="0"/>
              </a:rPr>
              <a:pPr algn="r" eaLnBrk="1" hangingPunct="1"/>
              <a:t>11</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91155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A25FB-80EE-4071-B4CD-7723B751A4C9}" type="slidenum">
              <a:rPr lang="en-US" altLang="fr-FR"/>
              <a:pPr/>
              <a:t>53</a:t>
            </a:fld>
            <a:endParaRPr lang="en-US" altLang="fr-FR"/>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574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EC8F3-3A90-4E44-8905-B52968E2FABF}" type="slidenum">
              <a:rPr lang="en-US" altLang="fr-FR"/>
              <a:pPr/>
              <a:t>54</a:t>
            </a:fld>
            <a:endParaRPr lang="en-US" altLang="fr-FR"/>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669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7E7DA-7E5F-4CE8-8E29-E3E26066DD33}" type="slidenum">
              <a:rPr lang="en-US" altLang="fr-FR"/>
              <a:pPr/>
              <a:t>55</a:t>
            </a:fld>
            <a:endParaRPr lang="en-US" altLang="fr-FR"/>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ar-SA"/>
              <a:t>Audible signs: meaning sounds such as the jingle of the NOKIA tune or the sound of an engine to evoke the Harley Davidson motorcycle</a:t>
            </a:r>
          </a:p>
          <a:p>
            <a:endParaRPr lang="en-US" altLang="ar-SA"/>
          </a:p>
          <a:p>
            <a:r>
              <a:rPr lang="en-US" altLang="ar-SA"/>
              <a:t>Olfactory signs: specific smells used in a much less traditional way as a trademark</a:t>
            </a:r>
          </a:p>
        </p:txBody>
      </p:sp>
    </p:spTree>
    <p:extLst>
      <p:ext uri="{BB962C8B-B14F-4D97-AF65-F5344CB8AC3E}">
        <p14:creationId xmlns:p14="http://schemas.microsoft.com/office/powerpoint/2010/main" val="1893170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D49EF-473A-432E-A26F-95A273B6A714}" type="slidenum">
              <a:rPr lang="en-US" altLang="fr-FR"/>
              <a:pPr/>
              <a:t>56</a:t>
            </a:fld>
            <a:endParaRPr lang="en-US" altLang="fr-FR"/>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ar-SA"/>
              <a:t>Collective marks: usually owned by an association or cooperative whose members may use the collective mark to market their products - it is the association that establishes a set of criteria for using the collective mark and individual companies can use it if they comply with such standards.</a:t>
            </a:r>
          </a:p>
          <a:p>
            <a:endParaRPr lang="en-US" altLang="ar-SA"/>
          </a:p>
          <a:p>
            <a:r>
              <a:rPr lang="en-US" altLang="ar-SA"/>
              <a:t>Certification Marks: are given for compliance with certain standards but are not confined to membership of an association or cooperative. The Woolmark symbol is one such example.</a:t>
            </a:r>
          </a:p>
          <a:p>
            <a:endParaRPr lang="en-US" altLang="ar-SA"/>
          </a:p>
          <a:p>
            <a:r>
              <a:rPr lang="en-US" altLang="ar-SA"/>
              <a:t> Well-known marks are considered well known by the competent authority in the country and may be protected even if they are not registered in a given territory.</a:t>
            </a:r>
          </a:p>
        </p:txBody>
      </p:sp>
    </p:spTree>
    <p:extLst>
      <p:ext uri="{BB962C8B-B14F-4D97-AF65-F5344CB8AC3E}">
        <p14:creationId xmlns:p14="http://schemas.microsoft.com/office/powerpoint/2010/main" val="3483744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F8A52-A21E-49EA-A1F3-408BD728D5C8}" type="slidenum">
              <a:rPr lang="en-US" altLang="fr-FR"/>
              <a:pPr/>
              <a:t>57</a:t>
            </a:fld>
            <a:endParaRPr lang="en-US" altLang="fr-FR"/>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ar-SA"/>
              <a:t>Trademarks play a pivotal role in the branding and marketing strategies of companies. TM in fact contribute to defining the image and reputation of a company’s product in the eyes of a consumer.</a:t>
            </a:r>
          </a:p>
          <a:p>
            <a:r>
              <a:rPr lang="en-US" altLang="ar-SA"/>
              <a:t> </a:t>
            </a:r>
          </a:p>
        </p:txBody>
      </p:sp>
    </p:spTree>
    <p:extLst>
      <p:ext uri="{BB962C8B-B14F-4D97-AF65-F5344CB8AC3E}">
        <p14:creationId xmlns:p14="http://schemas.microsoft.com/office/powerpoint/2010/main" val="305783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F9A69-978B-48B9-81DC-853FC819CC56}" type="slidenum">
              <a:rPr lang="en-US" altLang="fr-FR"/>
              <a:pPr/>
              <a:t>58</a:t>
            </a:fld>
            <a:endParaRPr lang="en-US" altLang="fr-FR"/>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335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ED0AE-D60E-4CA4-8027-EC885BA26BDF}" type="slidenum">
              <a:rPr lang="en-US" altLang="fr-FR"/>
              <a:pPr/>
              <a:t>59</a:t>
            </a:fld>
            <a:endParaRPr lang="en-US" altLang="fr-FR"/>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75800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C0BB4-75FF-4C3A-8218-D4F35B40BB76}" type="slidenum">
              <a:rPr lang="en-US" altLang="fr-FR"/>
              <a:pPr/>
              <a:t>60</a:t>
            </a:fld>
            <a:endParaRPr lang="en-US" altLang="fr-FR"/>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7583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2A29F-AAAD-43F0-B683-26A3BDB19FA4}" type="slidenum">
              <a:rPr lang="en-US" altLang="fr-FR"/>
              <a:pPr/>
              <a:t>61</a:t>
            </a:fld>
            <a:endParaRPr lang="en-US" altLang="fr-FR"/>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ar-SA"/>
              <a:t>When choosing a trademark for your product or service, keep in mind what you  should NOT choose as a trademark so that your choice does not end up being rejected by the trademark office.</a:t>
            </a:r>
          </a:p>
          <a:p>
            <a:r>
              <a:rPr lang="en-US" altLang="ar-SA"/>
              <a:t> </a:t>
            </a:r>
          </a:p>
        </p:txBody>
      </p:sp>
    </p:spTree>
    <p:extLst>
      <p:ext uri="{BB962C8B-B14F-4D97-AF65-F5344CB8AC3E}">
        <p14:creationId xmlns:p14="http://schemas.microsoft.com/office/powerpoint/2010/main" val="1033716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92E9C-7259-4CED-A6E1-4B47E3827DDD}" type="slidenum">
              <a:rPr lang="en-US" altLang="fr-FR"/>
              <a:pPr/>
              <a:t>62</a:t>
            </a:fld>
            <a:endParaRPr lang="en-US" altLang="fr-FR"/>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ar-SA"/>
              <a:t>While filling in a TM application, you are required in most countries to indicate the good and services under which you wish to register your trademark and group them according to classes which refer to the trademark classification system. It is critical to register your trademark in all classes in which you use or intend to use your trademark. The most widely used classification system (Nice0 has 34 classes for goods and 11 for services.</a:t>
            </a:r>
          </a:p>
          <a:p>
            <a:endParaRPr lang="en-US" altLang="ar-SA"/>
          </a:p>
          <a:p>
            <a:r>
              <a:rPr lang="en-US" altLang="ar-SA"/>
              <a:t>Some TM offices  such as in US and Canada require the proof that the TM is used</a:t>
            </a:r>
          </a:p>
          <a:p>
            <a:r>
              <a:rPr lang="en-US" altLang="ar-SA"/>
              <a:t>A substantive examination may be required if there is a conflict with an existing Mark on the register</a:t>
            </a:r>
          </a:p>
          <a:p>
            <a:r>
              <a:rPr lang="en-US" altLang="ar-SA"/>
              <a:t>Some countries publish the TM in a journal allowing 3rd parties to oppose during a given period</a:t>
            </a:r>
          </a:p>
          <a:p>
            <a:r>
              <a:rPr lang="en-US" altLang="ar-SA"/>
              <a:t>Once it is decided that there is no grounds for refusal, a certificate is issued which is valid for 10 years.</a:t>
            </a:r>
          </a:p>
          <a:p>
            <a:r>
              <a:rPr lang="en-US" altLang="ar-SA"/>
              <a:t>Registration can be renewed indefinitely but may be cancelled if TM is not actively used for a certain period stated in the TM law.</a:t>
            </a:r>
          </a:p>
          <a:p>
            <a:r>
              <a:rPr lang="en-US" altLang="ar-SA"/>
              <a:t>   </a:t>
            </a:r>
          </a:p>
        </p:txBody>
      </p:sp>
    </p:spTree>
    <p:extLst>
      <p:ext uri="{BB962C8B-B14F-4D97-AF65-F5344CB8AC3E}">
        <p14:creationId xmlns:p14="http://schemas.microsoft.com/office/powerpoint/2010/main" val="181745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24A51FAD-2522-4FD8-86CB-5B62D78008EC}" type="slidenum">
              <a:rPr lang="en-GB" altLang="en-US" sz="1200">
                <a:solidFill>
                  <a:srgbClr val="000000"/>
                </a:solidFill>
                <a:latin typeface="Georgia" panose="02040502050405020303" pitchFamily="18" charset="0"/>
              </a:rPr>
              <a:pPr eaLnBrk="1" hangingPunct="1"/>
              <a:t>12</a:t>
            </a:fld>
            <a:endParaRPr lang="en-GB" altLang="en-US" sz="1200">
              <a:solidFill>
                <a:srgbClr val="000000"/>
              </a:solidFill>
              <a:latin typeface="Georgia" panose="02040502050405020303" pitchFamily="18" charset="0"/>
            </a:endParaRPr>
          </a:p>
        </p:txBody>
      </p:sp>
      <p:sp>
        <p:nvSpPr>
          <p:cNvPr id="101379" name="Slide Image Placeholder 1"/>
          <p:cNvSpPr>
            <a:spLocks noGrp="1" noRot="1" noChangeAspect="1" noTextEdit="1"/>
          </p:cNvSpPr>
          <p:nvPr>
            <p:ph type="sldImg"/>
          </p:nvPr>
        </p:nvSpPr>
        <p:spPr>
          <a:ln/>
        </p:spPr>
      </p:sp>
      <p:sp>
        <p:nvSpPr>
          <p:cNvPr id="101380"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01381"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defTabSz="920750"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89BEE564-0115-40B3-BE25-9CF8D7A6D0BF}" type="slidenum">
              <a:rPr lang="en-US" altLang="en-US" sz="1200">
                <a:solidFill>
                  <a:srgbClr val="000000"/>
                </a:solidFill>
                <a:latin typeface="Arial" panose="020B0604020202020204" pitchFamily="34" charset="0"/>
              </a:rPr>
              <a:pPr algn="r" eaLnBrk="1" hangingPunct="1"/>
              <a:t>12</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218422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D8FC6-2401-46C8-BA46-6C66A69E096E}" type="slidenum">
              <a:rPr lang="en-US" altLang="fr-FR"/>
              <a:pPr/>
              <a:t>63</a:t>
            </a:fld>
            <a:endParaRPr lang="en-US" altLang="fr-FR"/>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3667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CEBB-8A62-4741-B2AE-AC48DC50D469}" type="slidenum">
              <a:rPr lang="en-US" altLang="fr-FR"/>
              <a:pPr/>
              <a:t>64</a:t>
            </a:fld>
            <a:endParaRPr lang="en-US" altLang="fr-FR"/>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6219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560EA-ECF1-433D-9477-576A550822A4}" type="slidenum">
              <a:rPr lang="en-US" altLang="fr-FR"/>
              <a:pPr/>
              <a:t>65</a:t>
            </a:fld>
            <a:endParaRPr lang="en-US" altLang="fr-FR"/>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9598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9D731-BEC6-4DB3-8201-1CEF8DBC63B5}" type="slidenum">
              <a:rPr lang="en-US" altLang="fr-FR"/>
              <a:pPr/>
              <a:t>66</a:t>
            </a:fld>
            <a:endParaRPr lang="en-US" altLang="fr-FR"/>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ltLang="ar-SA"/>
              <a:t>Once TM is registered, it is important to use it or else run the risk of loosing your right to the TM</a:t>
            </a:r>
          </a:p>
        </p:txBody>
      </p:sp>
    </p:spTree>
    <p:extLst>
      <p:ext uri="{BB962C8B-B14F-4D97-AF65-F5344CB8AC3E}">
        <p14:creationId xmlns:p14="http://schemas.microsoft.com/office/powerpoint/2010/main" val="1999625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4A451-58DC-4930-BF5B-9F46017B84C8}" type="slidenum">
              <a:rPr lang="en-US" altLang="fr-FR"/>
              <a:pPr/>
              <a:t>67</a:t>
            </a:fld>
            <a:endParaRPr lang="en-US" altLang="fr-FR"/>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ar-SA"/>
              <a:t>Monitor those authorized to use the TM to control quality of goods and services offered under licensed mark</a:t>
            </a:r>
          </a:p>
          <a:p>
            <a:r>
              <a:rPr lang="en-US" altLang="ar-SA"/>
              <a:t>Conduct annual checks to ensure that all TM are registered and renew registrations if necessary</a:t>
            </a:r>
          </a:p>
          <a:p>
            <a:r>
              <a:rPr lang="en-US" altLang="ar-SA"/>
              <a:t>Evolving mark: there are no restrictions on modifying a TM but should check with TM office procedure and cost of the change </a:t>
            </a:r>
          </a:p>
        </p:txBody>
      </p:sp>
    </p:spTree>
    <p:extLst>
      <p:ext uri="{BB962C8B-B14F-4D97-AF65-F5344CB8AC3E}">
        <p14:creationId xmlns:p14="http://schemas.microsoft.com/office/powerpoint/2010/main" val="361699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09852-11F6-426B-BD0C-F28FA42340A2}" type="slidenum">
              <a:rPr lang="en-US" altLang="fr-FR"/>
              <a:pPr/>
              <a:t>68</a:t>
            </a:fld>
            <a:endParaRPr lang="en-US" altLang="fr-FR"/>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7546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DD53F-3D12-4FAE-A7D2-DA00D25BEAA3}" type="slidenum">
              <a:rPr lang="en-US" altLang="fr-FR"/>
              <a:pPr/>
              <a:t>69</a:t>
            </a:fld>
            <a:endParaRPr lang="en-US" altLang="fr-FR"/>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115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BAE337D1-5DEF-42C7-854D-D314EDC19895}" type="slidenum">
              <a:rPr lang="en-GB" altLang="en-US" sz="1200">
                <a:solidFill>
                  <a:srgbClr val="000000"/>
                </a:solidFill>
                <a:latin typeface="Georgia" panose="02040502050405020303" pitchFamily="18" charset="0"/>
              </a:rPr>
              <a:pPr eaLnBrk="1" hangingPunct="1"/>
              <a:t>13</a:t>
            </a:fld>
            <a:endParaRPr lang="en-GB" altLang="en-US" sz="1200">
              <a:solidFill>
                <a:srgbClr val="000000"/>
              </a:solidFill>
              <a:latin typeface="Georgia" panose="02040502050405020303" pitchFamily="18" charset="0"/>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99333"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defTabSz="920750"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E7086476-1C4F-471F-A7DA-22A835BF1607}" type="slidenum">
              <a:rPr lang="en-US" altLang="en-US" sz="1200">
                <a:solidFill>
                  <a:srgbClr val="000000"/>
                </a:solidFill>
                <a:latin typeface="Arial" panose="020B0604020202020204" pitchFamily="34" charset="0"/>
              </a:rPr>
              <a:pPr algn="r" eaLnBrk="1" hangingPunct="1"/>
              <a:t>13</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39353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34E0855C-36AB-4566-AC06-A964D3D8577B}" type="slidenum">
              <a:rPr lang="en-GB" altLang="en-US" sz="1200">
                <a:solidFill>
                  <a:srgbClr val="000000"/>
                </a:solidFill>
                <a:latin typeface="Georgia" panose="02040502050405020303" pitchFamily="18" charset="0"/>
              </a:rPr>
              <a:pPr eaLnBrk="1" hangingPunct="1"/>
              <a:t>17</a:t>
            </a:fld>
            <a:endParaRPr lang="en-GB" altLang="en-US" sz="1200">
              <a:solidFill>
                <a:srgbClr val="000000"/>
              </a:solidFill>
              <a:latin typeface="Georgia" panose="02040502050405020303" pitchFamily="18" charset="0"/>
            </a:endParaRPr>
          </a:p>
        </p:txBody>
      </p:sp>
    </p:spTree>
    <p:extLst>
      <p:ext uri="{BB962C8B-B14F-4D97-AF65-F5344CB8AC3E}">
        <p14:creationId xmlns:p14="http://schemas.microsoft.com/office/powerpoint/2010/main" val="372703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ADED6EA1-B20C-4CA6-9E45-E4A94980F20C}" type="slidenum">
              <a:rPr lang="en-GB" altLang="en-US" sz="1200">
                <a:solidFill>
                  <a:srgbClr val="000000"/>
                </a:solidFill>
                <a:latin typeface="Georgia" panose="02040502050405020303" pitchFamily="18" charset="0"/>
              </a:rPr>
              <a:pPr eaLnBrk="1" hangingPunct="1"/>
              <a:t>19</a:t>
            </a:fld>
            <a:endParaRPr lang="en-GB" altLang="en-US" sz="1200">
              <a:solidFill>
                <a:srgbClr val="000000"/>
              </a:solidFill>
              <a:latin typeface="Georgia" panose="02040502050405020303" pitchFamily="18"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r>
              <a:rPr lang="en-US" altLang="en-US" sz="1600" smtClean="0">
                <a:latin typeface="Georgia" panose="02040502050405020303" pitchFamily="18" charset="0"/>
                <a:ea typeface="ＭＳ Ｐゴシック" panose="020B0600070205080204" pitchFamily="34" charset="-128"/>
              </a:rPr>
              <a:t>Advertising</a:t>
            </a:r>
          </a:p>
          <a:p>
            <a:pPr eaLnBrk="1" hangingPunct="1"/>
            <a:r>
              <a:rPr lang="en-US" altLang="en-US" sz="1600" smtClean="0">
                <a:latin typeface="Georgia" panose="02040502050405020303" pitchFamily="18" charset="0"/>
                <a:ea typeface="ＭＳ Ｐゴシック" panose="020B0600070205080204" pitchFamily="34" charset="-128"/>
              </a:rPr>
              <a:t>UNFAIR COMMERICAL PRACTICES - fails to meet the standard of "professional diligence" (the standard of skill and care that would reasonably be expected of a trader in its field of activity) and it materially impairs an average consumer's ability to make an informed decision, causing him to make a decision he would not otherwise have made.</a:t>
            </a:r>
          </a:p>
          <a:p>
            <a:pPr eaLnBrk="1" hangingPunct="1"/>
            <a:r>
              <a:rPr lang="en-US" altLang="en-US" sz="1600" smtClean="0">
                <a:latin typeface="Georgia" panose="02040502050405020303" pitchFamily="18" charset="0"/>
                <a:ea typeface="ＭＳ Ｐゴシック" panose="020B0600070205080204" pitchFamily="34" charset="-128"/>
              </a:rPr>
              <a:t>SPECIFIC – egproviding misleading information about the main characteristics, availability or origin of a product,</a:t>
            </a:r>
          </a:p>
          <a:p>
            <a:pPr eaLnBrk="1" hangingPunct="1"/>
            <a:r>
              <a:rPr lang="en-US" altLang="en-US" sz="1600" smtClean="0">
                <a:latin typeface="Georgia" panose="02040502050405020303" pitchFamily="18" charset="0"/>
                <a:ea typeface="ＭＳ Ｐゴシック" panose="020B0600070205080204" pitchFamily="34" charset="-128"/>
              </a:rPr>
              <a:t>BLACKLIST – do not need to show that it may have changed the average consumers mind.  EG advertorials - Using "advertorials" (editorial comment to promote a product) without making it clear that the trader has paid for the promotion.</a:t>
            </a:r>
          </a:p>
          <a:p>
            <a:pPr eaLnBrk="1" hangingPunct="1"/>
            <a:endParaRPr lang="en-GB" altLang="en-US" sz="1600" smtClean="0">
              <a:latin typeface="Georgia" panose="02040502050405020303" pitchFamily="18" charset="0"/>
              <a:ea typeface="ＭＳ Ｐゴシック" panose="020B0600070205080204" pitchFamily="34" charset="-128"/>
            </a:endParaRPr>
          </a:p>
        </p:txBody>
      </p:sp>
      <p:sp>
        <p:nvSpPr>
          <p:cNvPr id="105477"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defTabSz="920750"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7E00C568-1CF1-4815-9945-0BFA48B14F1A}" type="slidenum">
              <a:rPr lang="en-US" altLang="en-US" sz="1200">
                <a:solidFill>
                  <a:srgbClr val="000000"/>
                </a:solidFill>
                <a:latin typeface="Arial" panose="020B0604020202020204" pitchFamily="34" charset="0"/>
              </a:rPr>
              <a:pPr algn="r" eaLnBrk="1" hangingPunct="1"/>
              <a:t>19</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68567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16DABC81-CD34-4452-BB03-3BC04A9207F7}" type="slidenum">
              <a:rPr lang="en-GB" altLang="en-US" sz="1200">
                <a:solidFill>
                  <a:srgbClr val="000000"/>
                </a:solidFill>
                <a:latin typeface="Georgia" panose="02040502050405020303" pitchFamily="18" charset="0"/>
              </a:rPr>
              <a:pPr eaLnBrk="1" hangingPunct="1"/>
              <a:t>20</a:t>
            </a:fld>
            <a:endParaRPr lang="en-GB" altLang="en-US" sz="1200">
              <a:solidFill>
                <a:srgbClr val="000000"/>
              </a:solidFill>
              <a:latin typeface="Georgia" panose="02040502050405020303" pitchFamily="18" charset="0"/>
            </a:endParaRPr>
          </a:p>
        </p:txBody>
      </p:sp>
      <p:sp>
        <p:nvSpPr>
          <p:cNvPr id="107523" name="Slide Image Placeholder 1"/>
          <p:cNvSpPr>
            <a:spLocks noGrp="1" noRot="1" noChangeAspect="1" noTextEdit="1"/>
          </p:cNvSpPr>
          <p:nvPr>
            <p:ph type="sldImg"/>
          </p:nvPr>
        </p:nvSpPr>
        <p:spPr>
          <a:ln/>
        </p:spPr>
      </p:sp>
      <p:sp>
        <p:nvSpPr>
          <p:cNvPr id="107524"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lstStyle/>
          <a:p>
            <a:pPr eaLnBrk="1" hangingPunct="1"/>
            <a:r>
              <a:rPr lang="en-US" altLang="en-US" sz="1600" smtClean="0">
                <a:latin typeface="Georgia" panose="02040502050405020303" pitchFamily="18" charset="0"/>
                <a:ea typeface="ＭＳ Ｐゴシック" panose="020B0600070205080204" pitchFamily="34" charset="-128"/>
              </a:rPr>
              <a:t>Devil is in the detail – KP – TV celebrity - Wrote out of character 'teasers' on Twitter – to her 1.5 million followers... one related to the Mars' product Snickers.</a:t>
            </a:r>
          </a:p>
          <a:p>
            <a:pPr eaLnBrk="1" hangingPunct="1"/>
            <a:endParaRPr lang="en-US" altLang="en-US" sz="1600" smtClean="0">
              <a:latin typeface="Georgia" panose="02040502050405020303" pitchFamily="18" charset="0"/>
              <a:ea typeface="ＭＳ Ｐゴシック" panose="020B0600070205080204" pitchFamily="34" charset="-128"/>
            </a:endParaRPr>
          </a:p>
          <a:p>
            <a:pPr eaLnBrk="1" hangingPunct="1"/>
            <a:r>
              <a:rPr lang="en-US" altLang="en-US" sz="1600" smtClean="0">
                <a:latin typeface="Georgia" panose="02040502050405020303" pitchFamily="18" charset="0"/>
                <a:ea typeface="ＭＳ Ｐゴシック" panose="020B0600070205080204" pitchFamily="34" charset="-128"/>
              </a:rPr>
              <a:t>READ Caption</a:t>
            </a:r>
          </a:p>
          <a:p>
            <a:pPr eaLnBrk="1" hangingPunct="1"/>
            <a:endParaRPr lang="en-US" altLang="en-US" sz="1600" smtClean="0">
              <a:latin typeface="Georgia" panose="02040502050405020303" pitchFamily="18" charset="0"/>
              <a:ea typeface="ＭＳ Ｐゴシック" panose="020B0600070205080204" pitchFamily="34" charset="-128"/>
            </a:endParaRPr>
          </a:p>
          <a:p>
            <a:pPr eaLnBrk="1" hangingPunct="1"/>
            <a:r>
              <a:rPr lang="en-US" altLang="en-US" sz="1600" smtClean="0">
                <a:latin typeface="Georgia" panose="02040502050405020303" pitchFamily="18" charset="0"/>
                <a:ea typeface="ＭＳ Ｐゴシック" panose="020B0600070205080204" pitchFamily="34" charset="-128"/>
              </a:rPr>
              <a:t>The ASA considered the combination of those elements including </a:t>
            </a:r>
            <a:r>
              <a:rPr lang="en-US" altLang="en-US" sz="1600" smtClean="0">
                <a:solidFill>
                  <a:schemeClr val="accent2"/>
                </a:solidFill>
                <a:latin typeface="Georgia" panose="02040502050405020303" pitchFamily="18" charset="0"/>
                <a:ea typeface="ＭＳ Ｐゴシック" panose="020B0600070205080204" pitchFamily="34" charset="-128"/>
              </a:rPr>
              <a:t>#spon (sponsorship)</a:t>
            </a:r>
            <a:r>
              <a:rPr lang="en-US" altLang="en-US" sz="1600" smtClean="0">
                <a:latin typeface="Georgia" panose="02040502050405020303" pitchFamily="18" charset="0"/>
                <a:ea typeface="ＭＳ Ｐゴシック" panose="020B0600070205080204" pitchFamily="34" charset="-128"/>
              </a:rPr>
              <a:t> - was sufficient to make clear the tweets were advertising... </a:t>
            </a:r>
          </a:p>
          <a:p>
            <a:pPr eaLnBrk="1" hangingPunct="1"/>
            <a:endParaRPr lang="en-US" altLang="en-US" sz="1600" smtClean="0">
              <a:latin typeface="Georgia" panose="02040502050405020303" pitchFamily="18" charset="0"/>
              <a:ea typeface="ＭＳ Ｐゴシック" panose="020B0600070205080204" pitchFamily="34" charset="-128"/>
            </a:endParaRPr>
          </a:p>
          <a:p>
            <a:pPr eaLnBrk="1" hangingPunct="1"/>
            <a:r>
              <a:rPr lang="en-US" altLang="en-US" sz="1600" smtClean="0">
                <a:latin typeface="Georgia" panose="02040502050405020303" pitchFamily="18" charset="0"/>
                <a:ea typeface="ＭＳ Ｐゴシック" panose="020B0600070205080204" pitchFamily="34" charset="-128"/>
              </a:rPr>
              <a:t>KATIE PRICE's previous tweets included "Large scale quantitative easing could distort liquidity of govt. bond market." so you probably might have guessed something was up.</a:t>
            </a:r>
            <a:endParaRPr lang="en-GB" altLang="en-US" sz="1600" smtClean="0">
              <a:latin typeface="Georgia" panose="02040502050405020303" pitchFamily="18" charset="0"/>
              <a:ea typeface="ＭＳ Ｐゴシック" panose="020B0600070205080204" pitchFamily="34" charset="-128"/>
            </a:endParaRPr>
          </a:p>
        </p:txBody>
      </p:sp>
      <p:sp>
        <p:nvSpPr>
          <p:cNvPr id="107525"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defTabSz="920750"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2472E426-7119-401C-BE55-EACC6F1BB1A9}" type="slidenum">
              <a:rPr lang="en-US" altLang="en-US" sz="1200">
                <a:solidFill>
                  <a:srgbClr val="000000"/>
                </a:solidFill>
                <a:latin typeface="Arial" panose="020B0604020202020204" pitchFamily="34" charset="0"/>
              </a:rPr>
              <a:pPr algn="r" eaLnBrk="1" hangingPunct="1"/>
              <a:t>20</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6136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0E888B27-8F01-4380-A867-A17EC735759E}" type="slidenum">
              <a:rPr lang="en-GB" altLang="en-US" sz="1200">
                <a:solidFill>
                  <a:srgbClr val="000000"/>
                </a:solidFill>
                <a:latin typeface="Georgia" panose="02040502050405020303" pitchFamily="18" charset="0"/>
              </a:rPr>
              <a:pPr eaLnBrk="1" hangingPunct="1"/>
              <a:t>21</a:t>
            </a:fld>
            <a:endParaRPr lang="en-GB" altLang="en-US" sz="1200">
              <a:solidFill>
                <a:srgbClr val="000000"/>
              </a:solidFill>
              <a:latin typeface="Georgia" panose="02040502050405020303" pitchFamily="18" charset="0"/>
            </a:endParaRPr>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B9923992-B217-457D-8559-46A0E6B33354}" type="slidenum">
              <a:rPr lang="en-GB" altLang="en-US" sz="1200">
                <a:solidFill>
                  <a:srgbClr val="000000"/>
                </a:solidFill>
                <a:latin typeface="Georgia" panose="02040502050405020303" pitchFamily="18" charset="0"/>
              </a:rPr>
              <a:pPr algn="r" eaLnBrk="1" hangingPunct="1"/>
              <a:t>21</a:t>
            </a:fld>
            <a:endParaRPr lang="en-GB" altLang="en-US" sz="1200">
              <a:solidFill>
                <a:srgbClr val="000000"/>
              </a:solidFill>
              <a:latin typeface="Georgia" panose="02040502050405020303" pitchFamily="18"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138304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B14498A8-182C-4255-87D4-556912E44570}" type="slidenum">
              <a:rPr lang="en-GB" altLang="en-US" sz="1200">
                <a:solidFill>
                  <a:srgbClr val="000000"/>
                </a:solidFill>
                <a:latin typeface="Georgia" panose="02040502050405020303" pitchFamily="18" charset="0"/>
              </a:rPr>
              <a:pPr eaLnBrk="1" hangingPunct="1"/>
              <a:t>22</a:t>
            </a:fld>
            <a:endParaRPr lang="en-GB" altLang="en-US" sz="1200">
              <a:solidFill>
                <a:srgbClr val="000000"/>
              </a:solidFill>
              <a:latin typeface="Georgia" panose="02040502050405020303" pitchFamily="18" charset="0"/>
            </a:endParaRPr>
          </a:p>
        </p:txBody>
      </p:sp>
      <p:sp>
        <p:nvSpPr>
          <p:cNvPr id="1157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EDB5802B-AA6C-41A7-A181-4A2CE4B2C454}" type="slidenum">
              <a:rPr lang="en-GB" altLang="en-US" sz="1200">
                <a:solidFill>
                  <a:srgbClr val="000000"/>
                </a:solidFill>
                <a:latin typeface="Georgia" panose="02040502050405020303" pitchFamily="18" charset="0"/>
              </a:rPr>
              <a:pPr algn="r" eaLnBrk="1" hangingPunct="1"/>
              <a:t>22</a:t>
            </a:fld>
            <a:endParaRPr lang="en-GB" altLang="en-US" sz="1200">
              <a:solidFill>
                <a:srgbClr val="000000"/>
              </a:solidFill>
              <a:latin typeface="Georgia" panose="02040502050405020303" pitchFamily="18"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104789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0C66E2-BD0E-4189-957A-38AE0DF462B5}"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3198086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C66E2-BD0E-4189-957A-38AE0DF462B5}"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213601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C66E2-BD0E-4189-957A-38AE0DF462B5}"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396322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C66E2-BD0E-4189-957A-38AE0DF462B5}"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32624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C66E2-BD0E-4189-957A-38AE0DF462B5}"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277603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0C66E2-BD0E-4189-957A-38AE0DF462B5}"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413214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0C66E2-BD0E-4189-957A-38AE0DF462B5}" type="datetimeFigureOut">
              <a:rPr lang="en-GB" smtClean="0"/>
              <a:t>11/06/2019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263476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0C66E2-BD0E-4189-957A-38AE0DF462B5}" type="datetimeFigureOut">
              <a:rPr lang="en-GB" smtClean="0"/>
              <a:t>11/06/2019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369810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C66E2-BD0E-4189-957A-38AE0DF462B5}" type="datetimeFigureOut">
              <a:rPr lang="en-GB" smtClean="0"/>
              <a:t>11/06/2019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158513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C66E2-BD0E-4189-957A-38AE0DF462B5}"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57177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C66E2-BD0E-4189-957A-38AE0DF462B5}"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F02768-8A1F-4FFB-B860-F1D33EA46FF3}" type="slidenum">
              <a:rPr lang="en-GB" smtClean="0"/>
              <a:t>‹#›</a:t>
            </a:fld>
            <a:endParaRPr lang="en-GB"/>
          </a:p>
        </p:txBody>
      </p:sp>
    </p:spTree>
    <p:extLst>
      <p:ext uri="{BB962C8B-B14F-4D97-AF65-F5344CB8AC3E}">
        <p14:creationId xmlns:p14="http://schemas.microsoft.com/office/powerpoint/2010/main" val="84601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C66E2-BD0E-4189-957A-38AE0DF462B5}" type="datetimeFigureOut">
              <a:rPr lang="en-GB" smtClean="0"/>
              <a:t>11/06/2019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02768-8A1F-4FFB-B860-F1D33EA46FF3}" type="slidenum">
              <a:rPr lang="en-GB" smtClean="0"/>
              <a:t>‹#›</a:t>
            </a:fld>
            <a:endParaRPr lang="en-GB"/>
          </a:p>
        </p:txBody>
      </p:sp>
    </p:spTree>
    <p:extLst>
      <p:ext uri="{BB962C8B-B14F-4D97-AF65-F5344CB8AC3E}">
        <p14:creationId xmlns:p14="http://schemas.microsoft.com/office/powerpoint/2010/main" val="354631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appl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8.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3.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5.xml"/><Relationship Id="rId7" Type="http://schemas.openxmlformats.org/officeDocument/2006/relationships/image" Target="../media/image35.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jpe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0.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asily.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4.png"/><Relationship Id="rId3" Type="http://schemas.openxmlformats.org/officeDocument/2006/relationships/notesSlide" Target="../notesSlides/notesSlide21.xml"/><Relationship Id="rId7" Type="http://schemas.openxmlformats.org/officeDocument/2006/relationships/image" Target="../media/image48.wmf"/><Relationship Id="rId12"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0.wmf"/><Relationship Id="rId5" Type="http://schemas.openxmlformats.org/officeDocument/2006/relationships/image" Target="../media/image52.jpeg"/><Relationship Id="rId10" Type="http://schemas.openxmlformats.org/officeDocument/2006/relationships/oleObject" Target="../embeddings/oleObject3.bin"/><Relationship Id="rId4" Type="http://schemas.openxmlformats.org/officeDocument/2006/relationships/image" Target="../media/image51.jpeg"/><Relationship Id="rId9" Type="http://schemas.openxmlformats.org/officeDocument/2006/relationships/image" Target="../media/image49.wmf"/></Relationships>
</file>

<file path=ppt/slides/_rels/slide55.xml.rels><?xml version="1.0" encoding="UTF-8" standalone="yes"?>
<Relationships xmlns="http://schemas.openxmlformats.org/package/2006/relationships"><Relationship Id="rId8" Type="http://schemas.openxmlformats.org/officeDocument/2006/relationships/hyperlink" Target="http://images.google.fr/imgres?imgurl=http://www.n-sane.net/tutorials/3d_spiral_abstract/13.jpg&amp;imgrefurl=http://www.n-sane.net/tutorials/3d_spiral_abstract/index.php&amp;h=500&amp;w=500&amp;sz=119&amp;tbnid=uG3RZLAG2NgC1M:&amp;tbnh=127&amp;tbnw=127&amp;hl=fr&amp;start=17&amp;prev=/images%3Fq%3D" TargetMode="External"/><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images.google.fr/imgres?imgurl=https://www.shop-southafricans.com/ProductImages/aromat.jpg&amp;imgrefurl=https://www.shop-southafricans.com/index.asp%3FPageAction%3DVIEWCATS%26Category%3D35&amp;h=250&amp;w=250&amp;sz=16&amp;tbnid=FXqbJmNpqktEfM:&amp;tbnh=106&amp;tbnw=106&amp;hl=fr&amp;sta" TargetMode="External"/><Relationship Id="rId5" Type="http://schemas.openxmlformats.org/officeDocument/2006/relationships/image" Target="../media/image56.jpeg"/><Relationship Id="rId4" Type="http://schemas.openxmlformats.org/officeDocument/2006/relationships/hyperlink" Target="http://images.google.fr/imgres?imgurl=http://www.arsc-audio.org/Assets/ARSC-MH1.jpg&amp;imgrefurl=http://www.arsc-audio.org/&amp;h=254&amp;w=416&amp;sz=74&amp;tbnid=WYclYnB0hjaJpM:&amp;tbnh=74&amp;tbnw=122&amp;hl=fr&amp;start=9&amp;prev=/images%3Fq%3DAUDIO%26svnum%3D10%26hl%3Dfr%26lr%3D%26sa%3DG" TargetMode="External"/><Relationship Id="rId9" Type="http://schemas.openxmlformats.org/officeDocument/2006/relationships/image" Target="../media/image58.jpeg"/></Relationships>
</file>

<file path=ppt/slides/_rels/slide5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images.google.fr/imgres?imgurl=http://www.parkerip.com/images/Parker-col.jpg&amp;imgrefurl=http://www.parkerip.com/servicemark.asp&amp;h=911&amp;w=1621&amp;sz=108&amp;tbnid=eUZ9OflJBTr7DM:&amp;tbnh=84&amp;tbnw=150&amp;hl=fr&amp;start=15&amp;prev=/images%3Fq%3DSERVICE%2BMARK%26svnum%3D10%26hl%25" TargetMode="External"/><Relationship Id="rId7" Type="http://schemas.openxmlformats.org/officeDocument/2006/relationships/hyperlink" Target="http://images.google.fr/imgres?imgurl=http://www.wififreenet.com/images/logo1a.gif&amp;imgrefurl=http://www.wififreenet.com/&amp;h=163&amp;w=164&amp;sz=13&amp;tbnid=0G3NtCEzlj-p1M:&amp;tbnh=92&amp;tbnw=93&amp;hl=fr&amp;start=2&amp;prev=/images%3Fq%3DCERTIFICATION%2BMARK%26svnum%3D10%26hl%3Dfr%26lr%25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hyperlink" Target="http://images.google.fr/imgres?imgurl=http://www.bdma.org.uk/UserFiles/images/BDMAcollectivemark.jpg&amp;imgrefurl=http://www.bdma.org.uk/index.aspx%3Fpid%3D85&amp;h=801&amp;w=1161&amp;sz=70&amp;tbnid=f6Vjnnu52au9KM:&amp;tbnh=103&amp;tbnw=150&amp;hl=fr&amp;start=1&amp;prev=/images%3Fq%3DCOLLECTIVE%252" TargetMode="External"/><Relationship Id="rId10" Type="http://schemas.openxmlformats.org/officeDocument/2006/relationships/image" Target="../media/image62.jpeg"/><Relationship Id="rId4" Type="http://schemas.openxmlformats.org/officeDocument/2006/relationships/image" Target="../media/image59.jpeg"/><Relationship Id="rId9" Type="http://schemas.openxmlformats.org/officeDocument/2006/relationships/hyperlink" Target="http://images.google.fr/imgres?imgurl=http://kms-fra.com/fileadmin/bilder/refimg/Disney.jpg&amp;imgrefurl=http://kms-fra.com/company/referenzen/&amp;h=41&amp;w=100&amp;sz=4&amp;tbnid=-ctiCVfdfx-wAM:&amp;tbnh=31&amp;tbnw=77&amp;hl=fr&amp;start=14&amp;prev=/images%3Fq%3DWELL-KNOW%2BBRANDS%26svnum%3D1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861" y="1221754"/>
            <a:ext cx="10515600" cy="1362419"/>
          </a:xfrm>
        </p:spPr>
        <p:txBody>
          <a:bodyPr>
            <a:noAutofit/>
          </a:bodyPr>
          <a:lstStyle/>
          <a:p>
            <a:r>
              <a:rPr lang="en-GB" sz="6600" b="1" dirty="0" smtClean="0">
                <a:solidFill>
                  <a:srgbClr val="00B0F0"/>
                </a:solidFill>
              </a:rPr>
              <a:t>Protecting Your Brand Online</a:t>
            </a:r>
            <a:endParaRPr lang="en-GB" sz="6600" b="1" dirty="0">
              <a:solidFill>
                <a:srgbClr val="00B0F0"/>
              </a:solidFill>
            </a:endParaRPr>
          </a:p>
        </p:txBody>
      </p:sp>
      <p:sp>
        <p:nvSpPr>
          <p:cNvPr id="3" name="Subtitle 2"/>
          <p:cNvSpPr>
            <a:spLocks noGrp="1"/>
          </p:cNvSpPr>
          <p:nvPr>
            <p:ph type="subTitle" idx="1"/>
          </p:nvPr>
        </p:nvSpPr>
        <p:spPr>
          <a:xfrm>
            <a:off x="1524000" y="3602037"/>
            <a:ext cx="9144000" cy="2436155"/>
          </a:xfrm>
        </p:spPr>
        <p:txBody>
          <a:bodyPr>
            <a:normAutofit/>
          </a:bodyPr>
          <a:lstStyle/>
          <a:p>
            <a:endParaRPr lang="en-GB" sz="3200" dirty="0" smtClean="0">
              <a:solidFill>
                <a:srgbClr val="0070C0"/>
              </a:solidFill>
            </a:endParaRPr>
          </a:p>
          <a:p>
            <a:r>
              <a:rPr lang="en-GB" sz="3200" dirty="0" smtClean="0">
                <a:solidFill>
                  <a:srgbClr val="0070C0"/>
                </a:solidFill>
              </a:rPr>
              <a:t>Helen Roberts</a:t>
            </a:r>
          </a:p>
          <a:p>
            <a:r>
              <a:rPr lang="en-GB" sz="3200" dirty="0" smtClean="0">
                <a:solidFill>
                  <a:srgbClr val="0070C0"/>
                </a:solidFill>
              </a:rPr>
              <a:t>Solicitor, Network of Firms</a:t>
            </a:r>
          </a:p>
          <a:p>
            <a:r>
              <a:rPr lang="en-GB" sz="1800" dirty="0" smtClean="0">
                <a:solidFill>
                  <a:srgbClr val="7030A0"/>
                </a:solidFill>
              </a:rPr>
              <a:t>https://www.linkedin.com/in/helen-roberts-i-solicitor-i-maitrise-60976b10/</a:t>
            </a:r>
          </a:p>
          <a:p>
            <a:endParaRPr lang="en-GB" sz="3200" dirty="0">
              <a:solidFill>
                <a:srgbClr val="0070C0"/>
              </a:solidFill>
            </a:endParaRPr>
          </a:p>
        </p:txBody>
      </p:sp>
    </p:spTree>
    <p:extLst>
      <p:ext uri="{BB962C8B-B14F-4D97-AF65-F5344CB8AC3E}">
        <p14:creationId xmlns:p14="http://schemas.microsoft.com/office/powerpoint/2010/main" val="4205095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5C0474BA-7D87-414A-A053-86C3A43CC481}" type="slidenum">
              <a:rPr lang="en-GB" altLang="en-US" sz="1200">
                <a:solidFill>
                  <a:srgbClr val="343D41"/>
                </a:solidFill>
                <a:latin typeface="Georgia" panose="02040502050405020303" pitchFamily="18" charset="0"/>
              </a:rPr>
              <a:pPr eaLnBrk="1" hangingPunct="1"/>
              <a:t>10</a:t>
            </a:fld>
            <a:endParaRPr lang="en-GB" altLang="en-US" sz="1200">
              <a:solidFill>
                <a:srgbClr val="343D41"/>
              </a:solidFill>
              <a:latin typeface="Georgia" panose="02040502050405020303" pitchFamily="18" charset="0"/>
            </a:endParaRPr>
          </a:p>
        </p:txBody>
      </p:sp>
      <p:sp>
        <p:nvSpPr>
          <p:cNvPr id="90115" name="Rectangle 2"/>
          <p:cNvSpPr>
            <a:spLocks noGrp="1" noChangeArrowheads="1"/>
          </p:cNvSpPr>
          <p:nvPr>
            <p:ph type="title"/>
          </p:nvPr>
        </p:nvSpPr>
        <p:spPr>
          <a:xfrm>
            <a:off x="838200" y="106690"/>
            <a:ext cx="10515600" cy="1059958"/>
          </a:xfrm>
        </p:spPr>
        <p:txBody>
          <a:bodyPr/>
          <a:lstStyle/>
          <a:p>
            <a:pPr eaLnBrk="1" hangingPunct="1"/>
            <a:r>
              <a:rPr lang="en-GB" altLang="en-US" b="1" dirty="0" smtClean="0">
                <a:solidFill>
                  <a:srgbClr val="00B0F0"/>
                </a:solidFill>
              </a:rPr>
              <a:t>Overview</a:t>
            </a:r>
            <a:endParaRPr lang="en-GB" altLang="en-US" b="1" dirty="0" smtClean="0">
              <a:solidFill>
                <a:srgbClr val="00B0F0"/>
              </a:solidFill>
            </a:endParaRPr>
          </a:p>
        </p:txBody>
      </p:sp>
      <p:sp>
        <p:nvSpPr>
          <p:cNvPr id="90116" name="Rectangle 3"/>
          <p:cNvSpPr>
            <a:spLocks noGrp="1" noChangeArrowheads="1"/>
          </p:cNvSpPr>
          <p:nvPr>
            <p:ph type="body" idx="1"/>
            <p:custDataLst>
              <p:tags r:id="rId2"/>
            </p:custDataLst>
          </p:nvPr>
        </p:nvSpPr>
        <p:spPr>
          <a:xfrm>
            <a:off x="838200" y="1017869"/>
            <a:ext cx="8229600" cy="5338481"/>
          </a:xfrm>
        </p:spPr>
        <p:txBody>
          <a:bodyPr>
            <a:normAutofit fontScale="85000" lnSpcReduction="20000"/>
          </a:bodyPr>
          <a:lstStyle/>
          <a:p>
            <a:pPr lvl="1">
              <a:buFont typeface="Georgia" panose="02040502050405020303" pitchFamily="18" charset="0"/>
              <a:buAutoNum type="arabicPeriod"/>
            </a:pPr>
            <a:r>
              <a:rPr lang="en-GB" altLang="en-US" sz="2500" dirty="0" smtClean="0">
                <a:solidFill>
                  <a:srgbClr val="0070C0"/>
                </a:solidFill>
                <a:ea typeface="ＭＳ Ｐゴシック" panose="020B0600070205080204" pitchFamily="34" charset="-128"/>
              </a:rPr>
              <a:t> </a:t>
            </a:r>
            <a:r>
              <a:rPr lang="en-GB" altLang="en-US" sz="2500" b="1" dirty="0" smtClean="0">
                <a:solidFill>
                  <a:srgbClr val="0070C0"/>
                </a:solidFill>
                <a:ea typeface="ＭＳ Ｐゴシック" panose="020B0600070205080204" pitchFamily="34" charset="-128"/>
              </a:rPr>
              <a:t>Protecting company activities</a:t>
            </a:r>
            <a:r>
              <a:rPr lang="en-GB" altLang="en-US" sz="2500" b="1" dirty="0" smtClean="0">
                <a:solidFill>
                  <a:srgbClr val="0070C0"/>
                </a:solidFill>
                <a:ea typeface="ＭＳ Ｐゴシック" panose="020B0600070205080204" pitchFamily="34" charset="-128"/>
              </a:rPr>
              <a:t> </a:t>
            </a:r>
          </a:p>
          <a:p>
            <a:pPr marL="1087438" lvl="4" indent="-381000">
              <a:buFontTx/>
              <a:buChar char="-"/>
            </a:pPr>
            <a:r>
              <a:rPr lang="en-GB" altLang="en-US" sz="2100" dirty="0" smtClean="0">
                <a:solidFill>
                  <a:srgbClr val="0070C0"/>
                </a:solidFill>
                <a:ea typeface="ＭＳ Ｐゴシック" panose="020B0600070205080204" pitchFamily="34" charset="-128"/>
              </a:rPr>
              <a:t>Terms &amp; Conditions of web service provider</a:t>
            </a:r>
          </a:p>
          <a:p>
            <a:pPr marL="1087438" lvl="4" indent="-381000">
              <a:buFontTx/>
              <a:buChar char="-"/>
            </a:pPr>
            <a:r>
              <a:rPr lang="en-GB" altLang="en-US" sz="2100" dirty="0" smtClean="0">
                <a:solidFill>
                  <a:srgbClr val="0070C0"/>
                </a:solidFill>
                <a:ea typeface="ＭＳ Ｐゴシック" panose="020B0600070205080204" pitchFamily="34" charset="-128"/>
              </a:rPr>
              <a:t>Your own site Terms &amp; Conditions</a:t>
            </a:r>
            <a:endParaRPr lang="en-GB" altLang="en-US" sz="2100" dirty="0">
              <a:solidFill>
                <a:srgbClr val="0070C0"/>
              </a:solidFill>
              <a:ea typeface="ＭＳ Ｐゴシック" panose="020B0600070205080204" pitchFamily="34" charset="-128"/>
            </a:endParaRPr>
          </a:p>
          <a:p>
            <a:pPr marL="1087438" lvl="4" indent="-381000">
              <a:buFontTx/>
              <a:buChar char="-"/>
            </a:pPr>
            <a:r>
              <a:rPr lang="en-GB" altLang="en-US" sz="2100" dirty="0" smtClean="0">
                <a:solidFill>
                  <a:srgbClr val="0070C0"/>
                </a:solidFill>
                <a:ea typeface="ＭＳ Ｐゴシック" panose="020B0600070205080204" pitchFamily="34" charset="-128"/>
              </a:rPr>
              <a:t>Potential Issues with Employee or other persons’ activities</a:t>
            </a:r>
          </a:p>
          <a:p>
            <a:pPr marL="1087438" lvl="4" indent="-381000">
              <a:buFontTx/>
              <a:buChar char="-"/>
            </a:pPr>
            <a:endParaRPr lang="en-GB" altLang="en-US" sz="2100" dirty="0">
              <a:solidFill>
                <a:srgbClr val="0070C0"/>
              </a:solidFill>
              <a:ea typeface="ＭＳ Ｐゴシック" panose="020B0600070205080204" pitchFamily="34" charset="-128"/>
            </a:endParaRPr>
          </a:p>
          <a:p>
            <a:pPr lvl="1" eaLnBrk="1" hangingPunct="1">
              <a:lnSpc>
                <a:spcPct val="90000"/>
              </a:lnSpc>
              <a:buFont typeface="Georgia" panose="02040502050405020303" pitchFamily="18" charset="0"/>
              <a:buAutoNum type="arabicPeriod"/>
            </a:pPr>
            <a:r>
              <a:rPr lang="en-GB" altLang="en-US" sz="2500" dirty="0" smtClean="0">
                <a:solidFill>
                  <a:srgbClr val="0070C0"/>
                </a:solidFill>
                <a:ea typeface="ＭＳ Ｐゴシック" panose="020B0600070205080204" pitchFamily="34" charset="-128"/>
              </a:rPr>
              <a:t> </a:t>
            </a:r>
            <a:r>
              <a:rPr lang="en-GB" altLang="en-US" sz="2500" b="1" dirty="0" smtClean="0">
                <a:solidFill>
                  <a:srgbClr val="0070C0"/>
                </a:solidFill>
                <a:ea typeface="ＭＳ Ｐゴシック" panose="020B0600070205080204" pitchFamily="34" charset="-128"/>
              </a:rPr>
              <a:t>Tools to consider when challenging competitors</a:t>
            </a:r>
            <a:endParaRPr lang="en-GB" altLang="en-US" sz="2100" dirty="0" smtClean="0">
              <a:solidFill>
                <a:srgbClr val="0070C0"/>
              </a:solidFill>
              <a:ea typeface="ＭＳ Ｐゴシック" panose="020B0600070205080204" pitchFamily="34" charset="-128"/>
            </a:endParaRPr>
          </a:p>
          <a:p>
            <a:pPr marL="1087438" lvl="4" indent="-381000">
              <a:buFontTx/>
              <a:buChar char="-"/>
            </a:pPr>
            <a:r>
              <a:rPr lang="en-GB" altLang="en-US" sz="2100" dirty="0" smtClean="0">
                <a:solidFill>
                  <a:srgbClr val="0070C0"/>
                </a:solidFill>
                <a:ea typeface="ＭＳ Ｐゴシック" panose="020B0600070205080204" pitchFamily="34" charset="-128"/>
              </a:rPr>
              <a:t>Advertising Regulation</a:t>
            </a:r>
          </a:p>
          <a:p>
            <a:pPr marL="1087438" lvl="4" indent="-381000">
              <a:buFontTx/>
              <a:buChar char="-"/>
            </a:pPr>
            <a:r>
              <a:rPr lang="en-GB" altLang="en-US" sz="2100" dirty="0" smtClean="0">
                <a:solidFill>
                  <a:srgbClr val="0070C0"/>
                </a:solidFill>
                <a:ea typeface="ＭＳ Ｐゴシック" panose="020B0600070205080204" pitchFamily="34" charset="-128"/>
              </a:rPr>
              <a:t>Meta tags</a:t>
            </a:r>
          </a:p>
          <a:p>
            <a:pPr marL="1087438" lvl="4" indent="-381000">
              <a:buFontTx/>
              <a:buChar char="-"/>
            </a:pPr>
            <a:r>
              <a:rPr lang="en-GB" altLang="en-US" sz="2100" dirty="0" smtClean="0">
                <a:solidFill>
                  <a:srgbClr val="0070C0"/>
                </a:solidFill>
                <a:ea typeface="ＭＳ Ｐゴシック" panose="020B0600070205080204" pitchFamily="34" charset="-128"/>
              </a:rPr>
              <a:t>Colour as a trade mark</a:t>
            </a:r>
          </a:p>
          <a:p>
            <a:pPr marL="1087438" lvl="4" indent="-381000">
              <a:buFontTx/>
              <a:buChar char="-"/>
            </a:pPr>
            <a:r>
              <a:rPr lang="en-GB" altLang="en-US" sz="2100" dirty="0" smtClean="0">
                <a:solidFill>
                  <a:srgbClr val="0070C0"/>
                </a:solidFill>
                <a:ea typeface="ＭＳ Ｐゴシック" panose="020B0600070205080204" pitchFamily="34" charset="-128"/>
              </a:rPr>
              <a:t>Rights in data &amp; ownership</a:t>
            </a:r>
          </a:p>
          <a:p>
            <a:pPr marL="1087438" lvl="4" indent="-381000">
              <a:buFontTx/>
              <a:buChar char="-"/>
            </a:pPr>
            <a:r>
              <a:rPr lang="en-GB" altLang="en-US" sz="2100" dirty="0" smtClean="0">
                <a:solidFill>
                  <a:srgbClr val="0070C0"/>
                </a:solidFill>
                <a:ea typeface="ＭＳ Ｐゴシック" panose="020B0600070205080204" pitchFamily="34" charset="-128"/>
              </a:rPr>
              <a:t>Copyright in software</a:t>
            </a:r>
          </a:p>
          <a:p>
            <a:pPr marL="1087438" lvl="4" indent="-381000">
              <a:buFontTx/>
              <a:buChar char="-"/>
            </a:pPr>
            <a:r>
              <a:rPr lang="en-GB" altLang="en-US" sz="2100" dirty="0" smtClean="0">
                <a:solidFill>
                  <a:srgbClr val="0070C0"/>
                </a:solidFill>
                <a:ea typeface="ＭＳ Ｐゴシック" panose="020B0600070205080204" pitchFamily="34" charset="-128"/>
              </a:rPr>
              <a:t>Copyright and anti-circumvention laws</a:t>
            </a:r>
          </a:p>
          <a:p>
            <a:pPr marL="1087438" lvl="4" indent="-381000">
              <a:buFontTx/>
              <a:buChar char="-"/>
            </a:pPr>
            <a:r>
              <a:rPr lang="en-GB" altLang="en-US" sz="2100" dirty="0" smtClean="0">
                <a:solidFill>
                  <a:srgbClr val="0070C0"/>
                </a:solidFill>
                <a:ea typeface="ＭＳ Ｐゴシック" panose="020B0600070205080204" pitchFamily="34" charset="-128"/>
              </a:rPr>
              <a:t>Domain names &amp; Cybersquatting </a:t>
            </a:r>
          </a:p>
          <a:p>
            <a:pPr marL="1087438" lvl="4" indent="-381000">
              <a:buFontTx/>
              <a:buChar char="-"/>
            </a:pPr>
            <a:r>
              <a:rPr lang="en-GB" altLang="en-US" sz="2100" dirty="0" smtClean="0">
                <a:solidFill>
                  <a:srgbClr val="0070C0"/>
                </a:solidFill>
                <a:ea typeface="ＭＳ Ｐゴシック" panose="020B0600070205080204" pitchFamily="34" charset="-128"/>
              </a:rPr>
              <a:t>Design Rights</a:t>
            </a:r>
          </a:p>
          <a:p>
            <a:pPr marL="1087438" lvl="4" indent="-381000">
              <a:buFontTx/>
              <a:buChar char="-"/>
            </a:pPr>
            <a:r>
              <a:rPr lang="en-GB" altLang="en-US" sz="2100" dirty="0" smtClean="0">
                <a:solidFill>
                  <a:srgbClr val="0070C0"/>
                </a:solidFill>
                <a:ea typeface="ＭＳ Ｐゴシック" panose="020B0600070205080204" pitchFamily="34" charset="-128"/>
              </a:rPr>
              <a:t>Passing Off</a:t>
            </a:r>
          </a:p>
          <a:p>
            <a:pPr marL="1087438" lvl="4" indent="-381000">
              <a:buFontTx/>
              <a:buChar char="-"/>
            </a:pPr>
            <a:r>
              <a:rPr lang="en-GB" altLang="en-US" sz="2100" dirty="0" smtClean="0">
                <a:solidFill>
                  <a:srgbClr val="0070C0"/>
                </a:solidFill>
                <a:ea typeface="ＭＳ Ｐゴシック" panose="020B0600070205080204" pitchFamily="34" charset="-128"/>
              </a:rPr>
              <a:t>Cybersecurity &amp; encryption</a:t>
            </a:r>
          </a:p>
          <a:p>
            <a:pPr marL="1087438" lvl="4" indent="-381000">
              <a:buFontTx/>
              <a:buChar char="-"/>
            </a:pPr>
            <a:endParaRPr lang="en-GB" altLang="en-US" sz="2100" dirty="0" smtClean="0">
              <a:solidFill>
                <a:srgbClr val="0070C0"/>
              </a:solidFill>
              <a:ea typeface="ＭＳ Ｐゴシック" panose="020B0600070205080204" pitchFamily="34" charset="-128"/>
            </a:endParaRPr>
          </a:p>
          <a:p>
            <a:pPr marL="706438" lvl="3" indent="-457200">
              <a:buFont typeface="+mj-lt"/>
              <a:buAutoNum type="arabicPeriod" startAt="3"/>
            </a:pPr>
            <a:r>
              <a:rPr lang="en-GB" altLang="en-US" sz="2400" b="1" dirty="0" smtClean="0">
                <a:solidFill>
                  <a:srgbClr val="0070C0"/>
                </a:solidFill>
                <a:ea typeface="ＭＳ Ｐゴシック" panose="020B0600070205080204" pitchFamily="34" charset="-128"/>
              </a:rPr>
              <a:t>Consumer Rights</a:t>
            </a:r>
            <a:endParaRPr lang="en-GB" altLang="en-US" sz="2100" b="1" dirty="0" smtClean="0">
              <a:solidFill>
                <a:srgbClr val="0070C0"/>
              </a:solidFill>
              <a:ea typeface="ＭＳ Ｐゴシック" panose="020B0600070205080204" pitchFamily="34" charset="-128"/>
            </a:endParaRPr>
          </a:p>
          <a:p>
            <a:pPr marL="1049338" lvl="4" indent="-342900">
              <a:buFontTx/>
              <a:buChar char="-"/>
            </a:pPr>
            <a:r>
              <a:rPr lang="en-GB" altLang="en-US" sz="2100" dirty="0" smtClean="0">
                <a:solidFill>
                  <a:srgbClr val="0070C0"/>
                </a:solidFill>
                <a:ea typeface="ＭＳ Ｐゴシック" panose="020B0600070205080204" pitchFamily="34" charset="-128"/>
              </a:rPr>
              <a:t>E-Commerce</a:t>
            </a:r>
          </a:p>
          <a:p>
            <a:pPr marL="1049338" lvl="4" indent="-342900">
              <a:buFontTx/>
              <a:buChar char="-"/>
            </a:pPr>
            <a:r>
              <a:rPr lang="en-GB" altLang="en-US" sz="2100" dirty="0" smtClean="0">
                <a:solidFill>
                  <a:srgbClr val="0070C0"/>
                </a:solidFill>
                <a:ea typeface="ＭＳ Ｐゴシック" panose="020B0600070205080204" pitchFamily="34" charset="-128"/>
              </a:rPr>
              <a:t>Data Privacy &amp; Consent</a:t>
            </a:r>
            <a:endParaRPr lang="en-GB" altLang="en-US" sz="2100" dirty="0" smtClean="0">
              <a:solidFill>
                <a:srgbClr val="0070C0"/>
              </a:solidFill>
              <a:ea typeface="ＭＳ Ｐゴシック" panose="020B0600070205080204" pitchFamily="34" charset="-128"/>
            </a:endParaRPr>
          </a:p>
          <a:p>
            <a:pPr marL="1049338" lvl="4" indent="-342900">
              <a:buFontTx/>
              <a:buChar char="-"/>
            </a:pPr>
            <a:endParaRPr lang="en-GB" altLang="en-US" sz="2000" dirty="0" smtClean="0">
              <a:solidFill>
                <a:srgbClr val="0070C0"/>
              </a:solidFill>
              <a:ea typeface="ＭＳ Ｐゴシック" panose="020B0600070205080204" pitchFamily="34" charset="-128"/>
            </a:endParaRPr>
          </a:p>
          <a:p>
            <a:pPr marL="1087438" lvl="4" indent="-381000">
              <a:buFontTx/>
              <a:buChar char="-"/>
            </a:pPr>
            <a:endParaRPr lang="en-GB" altLang="en-US" sz="2400" dirty="0">
              <a:solidFill>
                <a:srgbClr val="0070C0"/>
              </a:solidFill>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2491135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900">
                <a:solidFill>
                  <a:srgbClr val="000000"/>
                </a:solidFill>
                <a:latin typeface="Expert Sans Regular" charset="0"/>
              </a:rPr>
              <a:t>Page </a:t>
            </a:r>
            <a:fld id="{65D8DD2A-3362-4F8B-AEF0-D0C9BE4EBD1D}" type="slidenum">
              <a:rPr lang="en-US" altLang="en-US" sz="900">
                <a:solidFill>
                  <a:srgbClr val="000000"/>
                </a:solidFill>
                <a:latin typeface="Expert Sans Regular" charset="0"/>
              </a:rPr>
              <a:pPr eaLnBrk="1" hangingPunct="1"/>
              <a:t>11</a:t>
            </a:fld>
            <a:endParaRPr lang="en-US" altLang="en-US" sz="900">
              <a:solidFill>
                <a:srgbClr val="000000"/>
              </a:solidFill>
              <a:latin typeface="Expert Sans Regular" charset="0"/>
            </a:endParaRPr>
          </a:p>
        </p:txBody>
      </p:sp>
      <p:sp>
        <p:nvSpPr>
          <p:cNvPr id="98307" name="Title 16"/>
          <p:cNvSpPr>
            <a:spLocks noGrp="1"/>
          </p:cNvSpPr>
          <p:nvPr>
            <p:ph type="title" idx="4294967295"/>
          </p:nvPr>
        </p:nvSpPr>
        <p:spPr>
          <a:xfrm>
            <a:off x="2220913" y="384174"/>
            <a:ext cx="8062912" cy="593287"/>
          </a:xfrm>
        </p:spPr>
        <p:txBody>
          <a:bodyPr anchor="t">
            <a:noAutofit/>
          </a:bodyPr>
          <a:lstStyle/>
          <a:p>
            <a:pPr eaLnBrk="1" hangingPunct="1"/>
            <a:r>
              <a:rPr lang="en-GB" altLang="en-US" b="1" dirty="0" smtClean="0">
                <a:solidFill>
                  <a:srgbClr val="00B0F0"/>
                </a:solidFill>
              </a:rPr>
              <a:t>Protecting Company activities</a:t>
            </a:r>
            <a:endParaRPr lang="en-US" altLang="en-US" b="1" dirty="0" smtClean="0">
              <a:solidFill>
                <a:srgbClr val="00B0F0"/>
              </a:solidFill>
            </a:endParaRPr>
          </a:p>
        </p:txBody>
      </p:sp>
      <p:sp>
        <p:nvSpPr>
          <p:cNvPr id="98308" name="Content Placeholder 11"/>
          <p:cNvSpPr>
            <a:spLocks noGrp="1"/>
          </p:cNvSpPr>
          <p:nvPr>
            <p:ph idx="4294967295"/>
          </p:nvPr>
        </p:nvSpPr>
        <p:spPr>
          <a:xfrm>
            <a:off x="1198179" y="1095376"/>
            <a:ext cx="9522373" cy="4990114"/>
          </a:xfrm>
        </p:spPr>
        <p:txBody>
          <a:bodyPr/>
          <a:lstStyle/>
          <a:p>
            <a:pPr marL="0" indent="0">
              <a:spcBef>
                <a:spcPts val="900"/>
              </a:spcBef>
              <a:buNone/>
            </a:pPr>
            <a:endParaRPr lang="en-GB" altLang="en-US" sz="2400" b="1" dirty="0" smtClean="0">
              <a:solidFill>
                <a:srgbClr val="00B0F0"/>
              </a:solidFill>
            </a:endParaRPr>
          </a:p>
          <a:p>
            <a:pPr marL="0" indent="0">
              <a:spcBef>
                <a:spcPts val="900"/>
              </a:spcBef>
              <a:buNone/>
            </a:pPr>
            <a:r>
              <a:rPr lang="en-GB" altLang="en-US" sz="2400" b="1" dirty="0" smtClean="0">
                <a:solidFill>
                  <a:srgbClr val="00B0F0"/>
                </a:solidFill>
              </a:rPr>
              <a:t>TERMS </a:t>
            </a:r>
            <a:r>
              <a:rPr lang="en-GB" altLang="en-US" sz="2400" b="1" dirty="0">
                <a:solidFill>
                  <a:srgbClr val="00B0F0"/>
                </a:solidFill>
              </a:rPr>
              <a:t>&amp; </a:t>
            </a:r>
            <a:r>
              <a:rPr lang="en-GB" altLang="en-US" sz="2400" b="1" dirty="0" smtClean="0">
                <a:solidFill>
                  <a:srgbClr val="00B0F0"/>
                </a:solidFill>
              </a:rPr>
              <a:t>CONDITIONS – Ownership &amp; Control</a:t>
            </a:r>
          </a:p>
          <a:p>
            <a:pPr marL="0" indent="0">
              <a:spcBef>
                <a:spcPts val="900"/>
              </a:spcBef>
              <a:buNone/>
            </a:pPr>
            <a:endParaRPr lang="en-GB" altLang="en-US" sz="2400" b="1" dirty="0" smtClean="0">
              <a:solidFill>
                <a:srgbClr val="00B0F0"/>
              </a:solidFill>
            </a:endParaRPr>
          </a:p>
          <a:p>
            <a:pPr marL="684212" lvl="1" indent="-342900">
              <a:spcBef>
                <a:spcPts val="900"/>
              </a:spcBef>
            </a:pPr>
            <a:r>
              <a:rPr lang="en-GB" altLang="en-US" sz="2000" dirty="0" smtClean="0">
                <a:ea typeface="ＭＳ Ｐゴシック" panose="020B0600070205080204" pitchFamily="34" charset="-128"/>
              </a:rPr>
              <a:t>You </a:t>
            </a:r>
            <a:r>
              <a:rPr lang="en-GB" altLang="en-US" sz="2000" dirty="0">
                <a:ea typeface="ＭＳ Ｐゴシック" panose="020B0600070205080204" pitchFamily="34" charset="-128"/>
              </a:rPr>
              <a:t>publish news, photos and other material </a:t>
            </a:r>
            <a:r>
              <a:rPr lang="en-GB" altLang="en-US" sz="2000" dirty="0" smtClean="0">
                <a:ea typeface="ＭＳ Ｐゴシック" panose="020B0600070205080204" pitchFamily="34" charset="-128"/>
              </a:rPr>
              <a:t>on </a:t>
            </a:r>
            <a:r>
              <a:rPr lang="en-GB" altLang="en-US" sz="2000" dirty="0">
                <a:ea typeface="ＭＳ Ｐゴシック" panose="020B0600070205080204" pitchFamily="34" charset="-128"/>
              </a:rPr>
              <a:t>Facebook.</a:t>
            </a:r>
          </a:p>
          <a:p>
            <a:pPr marL="684212" lvl="1" indent="-342900">
              <a:spcBef>
                <a:spcPts val="900"/>
              </a:spcBef>
            </a:pPr>
            <a:r>
              <a:rPr lang="en-GB" altLang="en-US" sz="2000" dirty="0">
                <a:ea typeface="ＭＳ Ｐゴシック" panose="020B0600070205080204" pitchFamily="34" charset="-128"/>
              </a:rPr>
              <a:t>The sites' use of this material is governed by terms and conditions.</a:t>
            </a:r>
          </a:p>
          <a:p>
            <a:pPr marL="684212" lvl="1" indent="-342900">
              <a:spcBef>
                <a:spcPts val="900"/>
              </a:spcBef>
            </a:pPr>
            <a:r>
              <a:rPr lang="en-GB" altLang="en-US" sz="2000" dirty="0">
                <a:ea typeface="ＭＳ Ｐゴシック" panose="020B0600070205080204" pitchFamily="34" charset="-128"/>
              </a:rPr>
              <a:t>Facebook's T &amp; Cs grant them a licence of the IP in any content posted.</a:t>
            </a:r>
          </a:p>
          <a:p>
            <a:pPr marL="684212" lvl="1" indent="-342900">
              <a:spcBef>
                <a:spcPts val="900"/>
              </a:spcBef>
            </a:pPr>
            <a:r>
              <a:rPr lang="en-GB" altLang="en-US" sz="2000" dirty="0">
                <a:ea typeface="ＭＳ Ｐゴシック" panose="020B0600070205080204" pitchFamily="34" charset="-128"/>
              </a:rPr>
              <a:t>Facebook allows only restricted use of data gathered through advertising </a:t>
            </a:r>
            <a:r>
              <a:rPr lang="en-GB" altLang="en-US" sz="2000" dirty="0" smtClean="0">
                <a:ea typeface="ＭＳ Ｐゴシック" panose="020B0600070205080204" pitchFamily="34" charset="-128"/>
              </a:rPr>
              <a:t>(so </a:t>
            </a:r>
            <a:r>
              <a:rPr lang="en-GB" altLang="en-US" sz="2000" dirty="0">
                <a:ea typeface="ＭＳ Ｐゴシック" panose="020B0600070205080204" pitchFamily="34" charset="-128"/>
              </a:rPr>
              <a:t>cannot sell </a:t>
            </a:r>
            <a:r>
              <a:rPr lang="en-GB" altLang="en-US" sz="2000" dirty="0" smtClean="0">
                <a:ea typeface="ＭＳ Ｐゴシック" panose="020B0600070205080204" pitchFamily="34" charset="-128"/>
              </a:rPr>
              <a:t>it to another company). </a:t>
            </a:r>
          </a:p>
          <a:p>
            <a:pPr marL="684212" lvl="1" indent="-342900">
              <a:spcBef>
                <a:spcPts val="900"/>
              </a:spcBef>
            </a:pPr>
            <a:r>
              <a:rPr lang="en-GB" altLang="en-US" sz="2000" dirty="0" smtClean="0">
                <a:ea typeface="ＭＳ Ｐゴシック" panose="020B0600070205080204" pitchFamily="34" charset="-128"/>
              </a:rPr>
              <a:t>Can a licence be negotiated </a:t>
            </a:r>
            <a:r>
              <a:rPr lang="en-GB" altLang="en-US" dirty="0" smtClean="0">
                <a:ea typeface="ＭＳ Ｐゴシック" panose="020B0600070205080204" pitchFamily="34" charset="-128"/>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19737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1"/>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900">
                <a:solidFill>
                  <a:srgbClr val="000000"/>
                </a:solidFill>
                <a:latin typeface="Expert Sans Regular" charset="0"/>
              </a:rPr>
              <a:t>Page </a:t>
            </a:r>
            <a:fld id="{5305A332-E69D-4DF1-9900-9A78835A66FE}" type="slidenum">
              <a:rPr lang="en-US" altLang="en-US" sz="900">
                <a:solidFill>
                  <a:srgbClr val="000000"/>
                </a:solidFill>
                <a:latin typeface="Expert Sans Regular" charset="0"/>
              </a:rPr>
              <a:pPr eaLnBrk="1" hangingPunct="1"/>
              <a:t>12</a:t>
            </a:fld>
            <a:endParaRPr lang="en-US" altLang="en-US" sz="900">
              <a:solidFill>
                <a:srgbClr val="000000"/>
              </a:solidFill>
              <a:latin typeface="Expert Sans Regular" charset="0"/>
            </a:endParaRPr>
          </a:p>
        </p:txBody>
      </p:sp>
      <p:sp>
        <p:nvSpPr>
          <p:cNvPr id="100356" name="Content Placeholder 11"/>
          <p:cNvSpPr>
            <a:spLocks noGrp="1"/>
          </p:cNvSpPr>
          <p:nvPr>
            <p:ph idx="4294967295"/>
          </p:nvPr>
        </p:nvSpPr>
        <p:spPr>
          <a:xfrm>
            <a:off x="2228851" y="1095375"/>
            <a:ext cx="8004175" cy="730250"/>
          </a:xfrm>
        </p:spPr>
        <p:txBody>
          <a:bodyPr>
            <a:normAutofit/>
          </a:bodyPr>
          <a:lstStyle/>
          <a:p>
            <a:pPr marL="341313" indent="-341313" algn="just">
              <a:spcBef>
                <a:spcPts val="900"/>
              </a:spcBef>
              <a:buFontTx/>
              <a:buChar char="•"/>
            </a:pPr>
            <a:r>
              <a:rPr lang="en-GB" altLang="en-US" sz="2400" dirty="0" smtClean="0"/>
              <a:t>Instagram </a:t>
            </a:r>
            <a:r>
              <a:rPr lang="en-GB" altLang="en-US" sz="2400" dirty="0"/>
              <a:t>introduced the following condition of use:</a:t>
            </a:r>
          </a:p>
        </p:txBody>
      </p:sp>
      <p:sp>
        <p:nvSpPr>
          <p:cNvPr id="100357" name="Content Placeholder 11"/>
          <p:cNvSpPr txBox="1">
            <a:spLocks/>
          </p:cNvSpPr>
          <p:nvPr/>
        </p:nvSpPr>
        <p:spPr bwMode="auto">
          <a:xfrm>
            <a:off x="4814888" y="2368550"/>
            <a:ext cx="551656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just" eaLnBrk="1" hangingPunct="1">
              <a:spcBef>
                <a:spcPct val="50000"/>
              </a:spcBef>
            </a:pPr>
            <a:r>
              <a:rPr lang="en-US" altLang="en-US" sz="2000" dirty="0">
                <a:solidFill>
                  <a:srgbClr val="0070C0"/>
                </a:solidFill>
                <a:latin typeface="Arial" panose="020B0604020202020204" pitchFamily="34" charset="0"/>
              </a:rPr>
              <a:t>"</a:t>
            </a:r>
            <a:r>
              <a:rPr lang="en-GB" altLang="en-US" sz="2000" dirty="0">
                <a:solidFill>
                  <a:srgbClr val="0070C0"/>
                </a:solidFill>
                <a:latin typeface="Arial" panose="020B0604020202020204" pitchFamily="34" charset="0"/>
              </a:rPr>
              <a:t>to help us deliver interesting paid or sponsored content or promotions, you agree that </a:t>
            </a:r>
            <a:r>
              <a:rPr lang="en-US" altLang="en-US" sz="2000" dirty="0">
                <a:solidFill>
                  <a:srgbClr val="0070C0"/>
                </a:solidFill>
                <a:latin typeface="Arial" panose="020B0604020202020204" pitchFamily="34" charset="0"/>
              </a:rPr>
              <a:t>a business or other entity </a:t>
            </a:r>
            <a:r>
              <a:rPr lang="en-US" altLang="en-US" sz="2000" b="1" u="sng" dirty="0">
                <a:solidFill>
                  <a:srgbClr val="0070C0"/>
                </a:solidFill>
                <a:latin typeface="Arial" panose="020B0604020202020204" pitchFamily="34" charset="0"/>
              </a:rPr>
              <a:t>may pay us</a:t>
            </a:r>
            <a:r>
              <a:rPr lang="en-US" altLang="en-US" sz="2000" dirty="0">
                <a:solidFill>
                  <a:srgbClr val="0070C0"/>
                </a:solidFill>
                <a:latin typeface="Arial" panose="020B0604020202020204" pitchFamily="34" charset="0"/>
              </a:rPr>
              <a:t> to display your username, likeness, photos, and/or actions you take, in connection with paid or sponsored content or promotions, </a:t>
            </a:r>
            <a:r>
              <a:rPr lang="en-US" altLang="en-US" sz="2000" b="1" u="sng" dirty="0">
                <a:solidFill>
                  <a:srgbClr val="0070C0"/>
                </a:solidFill>
                <a:latin typeface="Arial" panose="020B0604020202020204" pitchFamily="34" charset="0"/>
              </a:rPr>
              <a:t>without any compensation to you</a:t>
            </a:r>
            <a:r>
              <a:rPr lang="en-US" altLang="en-US" sz="2000" dirty="0">
                <a:solidFill>
                  <a:srgbClr val="0070C0"/>
                </a:solidFill>
                <a:latin typeface="Arial" panose="020B0604020202020204" pitchFamily="34" charset="0"/>
              </a:rPr>
              <a:t>."</a:t>
            </a:r>
            <a:endParaRPr lang="en-GB" altLang="en-US" sz="2000" dirty="0">
              <a:solidFill>
                <a:srgbClr val="0070C0"/>
              </a:solidFill>
              <a:latin typeface="Arial" panose="020B0604020202020204" pitchFamily="34" charset="0"/>
            </a:endParaRPr>
          </a:p>
        </p:txBody>
      </p:sp>
      <p:pic>
        <p:nvPicPr>
          <p:cNvPr id="100358" name="Picture 5" descr="ANd9GcQrxNizvYqiHXTXNl4UXypRuMGlKEpUM4fEspX90ju6Ij5J63WN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2420938"/>
            <a:ext cx="22780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Content Placeholder 11"/>
          <p:cNvSpPr txBox="1">
            <a:spLocks/>
          </p:cNvSpPr>
          <p:nvPr/>
        </p:nvSpPr>
        <p:spPr bwMode="auto">
          <a:xfrm>
            <a:off x="2243139" y="4722813"/>
            <a:ext cx="8004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1313" indent="-341313"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indent="0" algn="just" eaLnBrk="1" hangingPunct="1">
              <a:spcBef>
                <a:spcPts val="900"/>
              </a:spcBef>
            </a:pPr>
            <a:r>
              <a:rPr lang="en-GB" altLang="en-US" dirty="0" smtClean="0">
                <a:solidFill>
                  <a:srgbClr val="00AEEF"/>
                </a:solidFill>
                <a:latin typeface="Arial" panose="020B0604020202020204" pitchFamily="34" charset="0"/>
              </a:rPr>
              <a:t> </a:t>
            </a:r>
            <a:r>
              <a:rPr lang="en-GB" altLang="en-US" dirty="0">
                <a:solidFill>
                  <a:srgbClr val="00AEEF"/>
                </a:solidFill>
                <a:latin typeface="Arial" panose="020B0604020202020204" pitchFamily="34" charset="0"/>
              </a:rPr>
              <a:t>Instagram </a:t>
            </a:r>
            <a:r>
              <a:rPr lang="en-GB" altLang="en-US" dirty="0" smtClean="0">
                <a:solidFill>
                  <a:srgbClr val="00AEEF"/>
                </a:solidFill>
                <a:latin typeface="Arial" panose="020B0604020202020204" pitchFamily="34" charset="0"/>
              </a:rPr>
              <a:t>had to explain </a:t>
            </a:r>
            <a:r>
              <a:rPr lang="en-GB" altLang="en-US" dirty="0">
                <a:solidFill>
                  <a:srgbClr val="00AEEF"/>
                </a:solidFill>
                <a:latin typeface="Arial" panose="020B0604020202020204" pitchFamily="34" charset="0"/>
              </a:rPr>
              <a:t>that selling </a:t>
            </a:r>
            <a:r>
              <a:rPr lang="en-GB" altLang="en-US" dirty="0" smtClean="0">
                <a:solidFill>
                  <a:srgbClr val="00AEEF"/>
                </a:solidFill>
                <a:latin typeface="Arial" panose="020B0604020202020204" pitchFamily="34" charset="0"/>
              </a:rPr>
              <a:t>photos of its </a:t>
            </a:r>
            <a:r>
              <a:rPr lang="en-GB" altLang="en-US" dirty="0">
                <a:solidFill>
                  <a:srgbClr val="00AEEF"/>
                </a:solidFill>
                <a:latin typeface="Arial" panose="020B0604020202020204" pitchFamily="34" charset="0"/>
              </a:rPr>
              <a:t>100 million </a:t>
            </a:r>
            <a:r>
              <a:rPr lang="en-GB" altLang="en-US" dirty="0" smtClean="0">
                <a:solidFill>
                  <a:srgbClr val="00AEEF"/>
                </a:solidFill>
                <a:latin typeface="Arial" panose="020B0604020202020204" pitchFamily="34" charset="0"/>
              </a:rPr>
              <a:t>users </a:t>
            </a:r>
            <a:r>
              <a:rPr lang="en-GB" altLang="en-US" dirty="0">
                <a:solidFill>
                  <a:srgbClr val="00AEEF"/>
                </a:solidFill>
                <a:latin typeface="Arial" panose="020B0604020202020204" pitchFamily="34" charset="0"/>
              </a:rPr>
              <a:t>was not its intention.</a:t>
            </a:r>
          </a:p>
        </p:txBody>
      </p:sp>
    </p:spTree>
    <p:extLst>
      <p:ext uri="{BB962C8B-B14F-4D97-AF65-F5344CB8AC3E}">
        <p14:creationId xmlns:p14="http://schemas.microsoft.com/office/powerpoint/2010/main" val="514867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900">
                <a:solidFill>
                  <a:srgbClr val="000000"/>
                </a:solidFill>
                <a:latin typeface="Expert Sans Regular" charset="0"/>
              </a:rPr>
              <a:t>Page </a:t>
            </a:r>
            <a:fld id="{65D8DD2A-3362-4F8B-AEF0-D0C9BE4EBD1D}" type="slidenum">
              <a:rPr lang="en-US" altLang="en-US" sz="900">
                <a:solidFill>
                  <a:srgbClr val="000000"/>
                </a:solidFill>
                <a:latin typeface="Expert Sans Regular" charset="0"/>
              </a:rPr>
              <a:pPr eaLnBrk="1" hangingPunct="1"/>
              <a:t>13</a:t>
            </a:fld>
            <a:endParaRPr lang="en-US" altLang="en-US" sz="900">
              <a:solidFill>
                <a:srgbClr val="000000"/>
              </a:solidFill>
              <a:latin typeface="Expert Sans Regular" charset="0"/>
            </a:endParaRPr>
          </a:p>
        </p:txBody>
      </p:sp>
      <p:sp>
        <p:nvSpPr>
          <p:cNvPr id="98307" name="Title 16"/>
          <p:cNvSpPr>
            <a:spLocks noGrp="1"/>
          </p:cNvSpPr>
          <p:nvPr>
            <p:ph type="title" idx="4294967295"/>
          </p:nvPr>
        </p:nvSpPr>
        <p:spPr>
          <a:xfrm>
            <a:off x="2220913" y="384174"/>
            <a:ext cx="8062912" cy="593287"/>
          </a:xfrm>
        </p:spPr>
        <p:txBody>
          <a:bodyPr anchor="t">
            <a:noAutofit/>
          </a:bodyPr>
          <a:lstStyle/>
          <a:p>
            <a:pPr eaLnBrk="1" hangingPunct="1"/>
            <a:r>
              <a:rPr lang="en-GB" altLang="en-US" b="1" dirty="0" smtClean="0">
                <a:solidFill>
                  <a:srgbClr val="00B0F0"/>
                </a:solidFill>
              </a:rPr>
              <a:t>Protecting Company activities</a:t>
            </a:r>
            <a:endParaRPr lang="en-US" altLang="en-US" b="1" dirty="0" smtClean="0">
              <a:solidFill>
                <a:srgbClr val="00B0F0"/>
              </a:solidFill>
            </a:endParaRPr>
          </a:p>
        </p:txBody>
      </p:sp>
      <p:sp>
        <p:nvSpPr>
          <p:cNvPr id="98308" name="Content Placeholder 11"/>
          <p:cNvSpPr>
            <a:spLocks noGrp="1"/>
          </p:cNvSpPr>
          <p:nvPr>
            <p:ph idx="4294967295"/>
          </p:nvPr>
        </p:nvSpPr>
        <p:spPr>
          <a:xfrm>
            <a:off x="1198179" y="1095376"/>
            <a:ext cx="9522373" cy="4990114"/>
          </a:xfrm>
        </p:spPr>
        <p:txBody>
          <a:bodyPr>
            <a:normAutofit/>
          </a:bodyPr>
          <a:lstStyle/>
          <a:p>
            <a:pPr marL="0" indent="0">
              <a:spcBef>
                <a:spcPts val="900"/>
              </a:spcBef>
              <a:buNone/>
            </a:pPr>
            <a:endParaRPr lang="en-GB" altLang="en-US" sz="2400" b="1" dirty="0" smtClean="0">
              <a:solidFill>
                <a:srgbClr val="00B0F0"/>
              </a:solidFill>
            </a:endParaRPr>
          </a:p>
          <a:p>
            <a:pPr marL="0" indent="0">
              <a:spcBef>
                <a:spcPts val="900"/>
              </a:spcBef>
              <a:buNone/>
            </a:pPr>
            <a:r>
              <a:rPr lang="en-GB" altLang="en-US" sz="2400" b="1" dirty="0" smtClean="0">
                <a:solidFill>
                  <a:srgbClr val="00B0F0"/>
                </a:solidFill>
              </a:rPr>
              <a:t>TERMS </a:t>
            </a:r>
            <a:r>
              <a:rPr lang="en-GB" altLang="en-US" sz="2400" b="1" dirty="0">
                <a:solidFill>
                  <a:srgbClr val="00B0F0"/>
                </a:solidFill>
              </a:rPr>
              <a:t>&amp; </a:t>
            </a:r>
            <a:r>
              <a:rPr lang="en-GB" altLang="en-US" sz="2400" b="1" dirty="0" smtClean="0">
                <a:solidFill>
                  <a:srgbClr val="00B0F0"/>
                </a:solidFill>
              </a:rPr>
              <a:t>CONDITIONS – Ownership &amp; Control</a:t>
            </a:r>
          </a:p>
          <a:p>
            <a:pPr marL="0" indent="0">
              <a:spcBef>
                <a:spcPts val="900"/>
              </a:spcBef>
              <a:buNone/>
            </a:pPr>
            <a:endParaRPr lang="en-GB" altLang="en-US" sz="2400" b="1" dirty="0" smtClean="0">
              <a:solidFill>
                <a:srgbClr val="00B0F0"/>
              </a:solidFill>
            </a:endParaRPr>
          </a:p>
          <a:p>
            <a:pPr marL="684212" lvl="1" indent="-342900">
              <a:spcBef>
                <a:spcPts val="900"/>
              </a:spcBef>
            </a:pPr>
            <a:r>
              <a:rPr lang="en-GB" altLang="en-US" sz="2000" dirty="0" smtClean="0">
                <a:ea typeface="ＭＳ Ｐゴシック" panose="020B0600070205080204" pitchFamily="34" charset="-128"/>
              </a:rPr>
              <a:t>You are responsible &amp; liable for content on ‘your’ website</a:t>
            </a:r>
            <a:endParaRPr lang="en-GB" altLang="en-US" sz="2000" dirty="0">
              <a:ea typeface="ＭＳ Ｐゴシック" panose="020B0600070205080204" pitchFamily="34" charset="-128"/>
            </a:endParaRPr>
          </a:p>
          <a:p>
            <a:pPr marL="684212" lvl="1" indent="-342900">
              <a:spcBef>
                <a:spcPts val="900"/>
              </a:spcBef>
            </a:pPr>
            <a:r>
              <a:rPr lang="en-GB" altLang="en-US" sz="2000" dirty="0" smtClean="0">
                <a:ea typeface="ＭＳ Ｐゴシック" panose="020B0600070205080204" pitchFamily="34" charset="-128"/>
              </a:rPr>
              <a:t>You must explain if you’re responsible for websites that you link with</a:t>
            </a:r>
          </a:p>
          <a:p>
            <a:pPr marL="684212" lvl="1" indent="-342900">
              <a:spcBef>
                <a:spcPts val="900"/>
              </a:spcBef>
            </a:pPr>
            <a:endParaRPr lang="en-GB" altLang="en-US" sz="2000" dirty="0">
              <a:ea typeface="ＭＳ Ｐゴシック" panose="020B0600070205080204" pitchFamily="34" charset="-128"/>
            </a:endParaRPr>
          </a:p>
          <a:p>
            <a:pPr marL="684212" lvl="1" indent="-342900">
              <a:spcBef>
                <a:spcPts val="900"/>
              </a:spcBef>
            </a:pPr>
            <a:r>
              <a:rPr lang="en-GB" altLang="en-US" sz="2000" dirty="0" smtClean="0">
                <a:ea typeface="ＭＳ Ｐゴシック" panose="020B0600070205080204" pitchFamily="34" charset="-128"/>
              </a:rPr>
              <a:t>You may also be required to remove content from your website</a:t>
            </a:r>
          </a:p>
          <a:p>
            <a:pPr marL="684212" lvl="1" indent="-342900">
              <a:spcBef>
                <a:spcPts val="900"/>
              </a:spcBef>
            </a:pPr>
            <a:endParaRPr lang="en-GB" altLang="en-US" sz="2000" dirty="0">
              <a:ea typeface="ＭＳ Ｐゴシック" panose="020B0600070205080204" pitchFamily="34" charset="-128"/>
            </a:endParaRPr>
          </a:p>
          <a:p>
            <a:pPr marL="684212" lvl="1" indent="-342900">
              <a:spcBef>
                <a:spcPts val="900"/>
              </a:spcBef>
            </a:pPr>
            <a:r>
              <a:rPr lang="en-GB" altLang="en-US" sz="2000" dirty="0" smtClean="0">
                <a:ea typeface="ＭＳ Ｐゴシック" panose="020B0600070205080204" pitchFamily="34" charset="-128"/>
              </a:rPr>
              <a:t>You must provide certain details on the website:</a:t>
            </a:r>
          </a:p>
          <a:p>
            <a:pPr marL="914400" lvl="2" indent="0" eaLnBrk="0" fontAlgn="base" hangingPunct="0">
              <a:lnSpc>
                <a:spcPct val="100000"/>
              </a:lnSpc>
              <a:spcBef>
                <a:spcPct val="0"/>
              </a:spcBef>
              <a:spcAft>
                <a:spcPct val="0"/>
              </a:spcAft>
              <a:buNone/>
            </a:pPr>
            <a:r>
              <a:rPr kumimoji="0" lang="en-US" altLang="en-US" sz="1600" b="0" i="0" u="none" strike="noStrike" cap="none" normalizeH="0" baseline="0" dirty="0" smtClean="0">
                <a:ln>
                  <a:noFill/>
                </a:ln>
                <a:solidFill>
                  <a:schemeClr val="tx1"/>
                </a:solidFill>
                <a:effectLst/>
                <a:latin typeface="Calibri" panose="020F0502020204030204" pitchFamily="34" charset="0"/>
              </a:rPr>
              <a:t>Name.</a:t>
            </a:r>
          </a:p>
          <a:p>
            <a:pPr marL="914400" lvl="2" indent="0" eaLnBrk="0" fontAlgn="base" hangingPunct="0">
              <a:lnSpc>
                <a:spcPct val="100000"/>
              </a:lnSpc>
              <a:spcBef>
                <a:spcPct val="0"/>
              </a:spcBef>
              <a:spcAft>
                <a:spcPct val="0"/>
              </a:spcAft>
              <a:buNone/>
            </a:pPr>
            <a:r>
              <a:rPr kumimoji="0" lang="en-US" altLang="en-US" sz="1600" b="0" i="0" u="none" strike="noStrike" cap="none" normalizeH="0" baseline="0" dirty="0" smtClean="0">
                <a:ln>
                  <a:noFill/>
                </a:ln>
                <a:solidFill>
                  <a:schemeClr val="tx1"/>
                </a:solidFill>
                <a:effectLst/>
                <a:latin typeface="Calibri" panose="020F0502020204030204" pitchFamily="34" charset="0"/>
              </a:rPr>
              <a:t>Address.</a:t>
            </a:r>
          </a:p>
          <a:p>
            <a:pPr marL="914400" lvl="2" indent="0" eaLnBrk="0" fontAlgn="base" hangingPunct="0">
              <a:lnSpc>
                <a:spcPct val="100000"/>
              </a:lnSpc>
              <a:spcBef>
                <a:spcPct val="0"/>
              </a:spcBef>
              <a:spcAft>
                <a:spcPct val="0"/>
              </a:spcAft>
              <a:buNone/>
            </a:pPr>
            <a:r>
              <a:rPr kumimoji="0" lang="en-US" altLang="en-US" sz="1600" b="0" i="0" u="none" strike="noStrike" cap="none" normalizeH="0" baseline="0" dirty="0" smtClean="0">
                <a:ln>
                  <a:noFill/>
                </a:ln>
                <a:solidFill>
                  <a:schemeClr val="tx1"/>
                </a:solidFill>
                <a:effectLst/>
                <a:latin typeface="Calibri" panose="020F0502020204030204" pitchFamily="34" charset="0"/>
              </a:rPr>
              <a:t>E-mail address.</a:t>
            </a:r>
          </a:p>
          <a:p>
            <a:pPr marL="914400" lvl="2" indent="0" eaLnBrk="0" fontAlgn="base" hangingPunct="0">
              <a:lnSpc>
                <a:spcPct val="100000"/>
              </a:lnSpc>
              <a:spcBef>
                <a:spcPct val="0"/>
              </a:spcBef>
              <a:spcAft>
                <a:spcPct val="0"/>
              </a:spcAft>
              <a:buNone/>
            </a:pPr>
            <a:r>
              <a:rPr kumimoji="0" lang="en-US" altLang="en-US" sz="1600" b="0" i="0" u="none" strike="noStrike" cap="none" normalizeH="0" baseline="0" dirty="0" smtClean="0">
                <a:ln>
                  <a:noFill/>
                </a:ln>
                <a:solidFill>
                  <a:schemeClr val="tx1"/>
                </a:solidFill>
                <a:effectLst/>
                <a:latin typeface="Calibri" panose="020F0502020204030204" pitchFamily="34" charset="0"/>
              </a:rPr>
              <a:t>Company registration number (or equivalent means of identification).</a:t>
            </a:r>
          </a:p>
          <a:p>
            <a:pPr marL="914400" lvl="2" indent="0" eaLnBrk="0" fontAlgn="base" hangingPunct="0">
              <a:lnSpc>
                <a:spcPct val="100000"/>
              </a:lnSpc>
              <a:spcBef>
                <a:spcPct val="0"/>
              </a:spcBef>
              <a:spcAft>
                <a:spcPct val="0"/>
              </a:spcAft>
              <a:buNone/>
            </a:pPr>
            <a:r>
              <a:rPr kumimoji="0" lang="en-US" altLang="en-US" sz="1600" b="0" i="0" u="none" strike="noStrike" cap="none" normalizeH="0" baseline="0" dirty="0" smtClean="0">
                <a:ln>
                  <a:noFill/>
                </a:ln>
                <a:solidFill>
                  <a:schemeClr val="tx1"/>
                </a:solidFill>
                <a:effectLst/>
                <a:latin typeface="Calibri" panose="020F0502020204030204" pitchFamily="34" charset="0"/>
              </a:rPr>
              <a:t>VAT number </a:t>
            </a:r>
          </a:p>
          <a:p>
            <a:pPr marL="684212" lvl="1" indent="-342900">
              <a:spcBef>
                <a:spcPts val="90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938246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8" y="365125"/>
            <a:ext cx="10748682" cy="1325563"/>
          </a:xfrm>
        </p:spPr>
        <p:txBody>
          <a:bodyPr>
            <a:normAutofit fontScale="90000"/>
          </a:bodyPr>
          <a:lstStyle/>
          <a:p>
            <a:r>
              <a:rPr lang="en-GB" sz="3600" b="1" dirty="0" smtClean="0">
                <a:solidFill>
                  <a:srgbClr val="00B0F0"/>
                </a:solidFill>
              </a:rPr>
              <a:t>Geo-blocking</a:t>
            </a:r>
            <a:r>
              <a:rPr lang="en-GB" sz="3600" dirty="0" smtClean="0">
                <a:solidFill>
                  <a:srgbClr val="00B0F0"/>
                </a:solidFill>
              </a:rPr>
              <a:t> - </a:t>
            </a:r>
            <a:r>
              <a:rPr lang="en-GB" sz="3600" dirty="0" smtClean="0">
                <a:solidFill>
                  <a:srgbClr val="00B0F0"/>
                </a:solidFill>
              </a:rPr>
              <a:t>online sellers must treat all EU consumers equally</a:t>
            </a:r>
            <a:br>
              <a:rPr lang="en-GB" sz="3600" dirty="0" smtClean="0">
                <a:solidFill>
                  <a:srgbClr val="00B0F0"/>
                </a:solidFill>
              </a:rPr>
            </a:br>
            <a:endParaRPr lang="en-GB" sz="3600" dirty="0">
              <a:solidFill>
                <a:srgbClr val="00B0F0"/>
              </a:solidFill>
            </a:endParaRPr>
          </a:p>
        </p:txBody>
      </p:sp>
      <p:sp>
        <p:nvSpPr>
          <p:cNvPr id="3" name="Content Placeholder 2"/>
          <p:cNvSpPr>
            <a:spLocks noGrp="1"/>
          </p:cNvSpPr>
          <p:nvPr>
            <p:ph idx="1"/>
          </p:nvPr>
        </p:nvSpPr>
        <p:spPr>
          <a:xfrm>
            <a:off x="838200" y="1825625"/>
            <a:ext cx="10515600" cy="2625351"/>
          </a:xfrm>
        </p:spPr>
        <p:txBody>
          <a:bodyPr>
            <a:normAutofit/>
          </a:bodyPr>
          <a:lstStyle/>
          <a:p>
            <a:pPr marL="0" indent="0">
              <a:buNone/>
            </a:pPr>
            <a:r>
              <a:rPr lang="en-GB" sz="2400" dirty="0" smtClean="0"/>
              <a:t>Since </a:t>
            </a:r>
            <a:r>
              <a:rPr lang="en-GB" sz="2400" dirty="0" smtClean="0"/>
              <a:t>28 February 2018, the law </a:t>
            </a:r>
            <a:r>
              <a:rPr lang="en-GB" sz="2400" dirty="0" smtClean="0">
                <a:solidFill>
                  <a:srgbClr val="0070C0"/>
                </a:solidFill>
              </a:rPr>
              <a:t>prohibits businesses from discriminating on the basis of nationality, country of residence or establishment, as between potential online customers </a:t>
            </a:r>
            <a:r>
              <a:rPr lang="en-GB" sz="2400" dirty="0" smtClean="0"/>
              <a:t>for buying goods or services in Europe. </a:t>
            </a:r>
          </a:p>
          <a:p>
            <a:pPr marL="0" indent="0">
              <a:buNone/>
            </a:pPr>
            <a:endParaRPr lang="en-GB" sz="2400" dirty="0" smtClean="0"/>
          </a:p>
          <a:p>
            <a:pPr marL="0" indent="0">
              <a:buNone/>
            </a:pPr>
            <a:r>
              <a:rPr lang="en-GB" sz="2400" dirty="0" smtClean="0"/>
              <a:t>This may no longer apply in the event of a ‘No Deal’ Brexit.</a:t>
            </a:r>
            <a:endParaRPr lang="en-GB" sz="2400" dirty="0"/>
          </a:p>
        </p:txBody>
      </p:sp>
    </p:spTree>
    <p:extLst>
      <p:ext uri="{BB962C8B-B14F-4D97-AF65-F5344CB8AC3E}">
        <p14:creationId xmlns:p14="http://schemas.microsoft.com/office/powerpoint/2010/main" val="3193444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811" y="1156448"/>
            <a:ext cx="10757648" cy="5940088"/>
          </a:xfrm>
          <a:prstGeom prst="rect">
            <a:avLst/>
          </a:prstGeom>
        </p:spPr>
        <p:txBody>
          <a:bodyPr wrap="square">
            <a:spAutoFit/>
          </a:bodyPr>
          <a:lstStyle/>
          <a:p>
            <a:pPr>
              <a:buFont typeface="Arial" panose="020B0604020202020204" pitchFamily="34" charset="0"/>
              <a:buChar char="•"/>
            </a:pPr>
            <a:r>
              <a:rPr lang="en-GB" sz="2000" b="1" dirty="0" smtClean="0">
                <a:solidFill>
                  <a:srgbClr val="0070C0"/>
                </a:solidFill>
                <a:latin typeface="Calibri" panose="020F0502020204030204" pitchFamily="34" charset="0"/>
              </a:rPr>
              <a:t>Website development</a:t>
            </a:r>
            <a:endParaRPr lang="en-GB" sz="2000" b="1" dirty="0">
              <a:latin typeface="Calibri" panose="020F0502020204030204" pitchFamily="34" charset="0"/>
            </a:endParaRPr>
          </a:p>
          <a:p>
            <a:r>
              <a:rPr lang="en-GB" sz="2000" dirty="0" smtClean="0">
                <a:latin typeface="Calibri" panose="020F0502020204030204" pitchFamily="34" charset="0"/>
              </a:rPr>
              <a:t>A website development agreement should clearly define your company's functional and visual specification for the website, maintenance and support obligations, and the ownership of intellectual property rights (for example, in the design of the web pages and underlying software).</a:t>
            </a:r>
          </a:p>
          <a:p>
            <a:pPr>
              <a:buFont typeface="Arial" panose="020B0604020202020204" pitchFamily="34" charset="0"/>
              <a:buChar char="•"/>
            </a:pPr>
            <a:endParaRPr lang="en-GB" sz="2000" dirty="0" smtClean="0">
              <a:latin typeface="Calibri" panose="020F0502020204030204" pitchFamily="34" charset="0"/>
            </a:endParaRPr>
          </a:p>
          <a:p>
            <a:pPr>
              <a:buFont typeface="Arial" panose="020B0604020202020204" pitchFamily="34" charset="0"/>
              <a:buChar char="•"/>
            </a:pPr>
            <a:r>
              <a:rPr lang="en-GB" sz="2000" b="1" dirty="0" smtClean="0">
                <a:solidFill>
                  <a:srgbClr val="0070C0"/>
                </a:solidFill>
                <a:latin typeface="Calibri" panose="020F0502020204030204" pitchFamily="34" charset="0"/>
              </a:rPr>
              <a:t>Website hosting agreements</a:t>
            </a:r>
            <a:r>
              <a:rPr lang="en-GB" sz="2000" dirty="0" smtClean="0">
                <a:latin typeface="Calibri" panose="020F0502020204030204" pitchFamily="34" charset="0"/>
              </a:rPr>
              <a:t> </a:t>
            </a:r>
          </a:p>
          <a:p>
            <a:r>
              <a:rPr lang="en-GB" sz="2000" dirty="0" smtClean="0">
                <a:latin typeface="Calibri" panose="020F0502020204030204" pitchFamily="34" charset="0"/>
              </a:rPr>
              <a:t>Hosting agreements should define the scope of the services (for example, whether security, maintenance or support is provided), the specification of the server, and minimum availability requirements.</a:t>
            </a:r>
          </a:p>
          <a:p>
            <a:pPr>
              <a:buFont typeface="Arial" panose="020B0604020202020204" pitchFamily="34" charset="0"/>
              <a:buChar char="•"/>
            </a:pPr>
            <a:endParaRPr lang="en-GB" sz="2000" dirty="0" smtClean="0">
              <a:latin typeface="Calibri" panose="020F0502020204030204" pitchFamily="34" charset="0"/>
            </a:endParaRPr>
          </a:p>
          <a:p>
            <a:pPr>
              <a:buFont typeface="Arial" panose="020B0604020202020204" pitchFamily="34" charset="0"/>
              <a:buChar char="•"/>
            </a:pPr>
            <a:r>
              <a:rPr lang="en-GB" sz="2000" b="1" dirty="0" smtClean="0">
                <a:solidFill>
                  <a:srgbClr val="0070C0"/>
                </a:solidFill>
                <a:latin typeface="Calibri" panose="020F0502020204030204" pitchFamily="34" charset="0"/>
              </a:rPr>
              <a:t>Content licences</a:t>
            </a:r>
            <a:endParaRPr lang="en-GB" sz="2000" dirty="0" smtClean="0">
              <a:solidFill>
                <a:srgbClr val="0070C0"/>
              </a:solidFill>
              <a:latin typeface="Calibri" panose="020F0502020204030204" pitchFamily="34" charset="0"/>
            </a:endParaRPr>
          </a:p>
          <a:p>
            <a:r>
              <a:rPr lang="en-GB" sz="2000" dirty="0" smtClean="0">
                <a:latin typeface="Calibri" panose="020F0502020204030204" pitchFamily="34" charset="0"/>
              </a:rPr>
              <a:t>Where your business does not own all content , it must ensure its licences with third parties are appropriate (for example, covering how the content is to be used, the territorial scope and the term of the licence).</a:t>
            </a:r>
          </a:p>
          <a:p>
            <a:pPr>
              <a:buFont typeface="Arial" panose="020B0604020202020204" pitchFamily="34" charset="0"/>
              <a:buChar char="•"/>
            </a:pPr>
            <a:endParaRPr lang="en-GB" sz="2000" dirty="0" smtClean="0">
              <a:latin typeface="Calibri" panose="020F0502020204030204" pitchFamily="34" charset="0"/>
            </a:endParaRPr>
          </a:p>
          <a:p>
            <a:pPr>
              <a:buFont typeface="Arial" panose="020B0604020202020204" pitchFamily="34" charset="0"/>
              <a:buChar char="•"/>
            </a:pPr>
            <a:r>
              <a:rPr lang="en-GB" sz="2000" b="1" dirty="0" smtClean="0">
                <a:solidFill>
                  <a:srgbClr val="0070C0"/>
                </a:solidFill>
                <a:latin typeface="Calibri" panose="020F0502020204030204" pitchFamily="34" charset="0"/>
              </a:rPr>
              <a:t>Agreements with customers</a:t>
            </a:r>
            <a:r>
              <a:rPr lang="en-GB" sz="2000" dirty="0" smtClean="0">
                <a:latin typeface="Calibri" panose="020F0502020204030204" pitchFamily="34" charset="0"/>
              </a:rPr>
              <a:t> The website must include terms and conditions setting out the basis on which customers can access the site, a privacy policy and any terms of sale/service. </a:t>
            </a:r>
          </a:p>
          <a:p>
            <a:pPr>
              <a:buFont typeface="Arial" panose="020B0604020202020204" pitchFamily="34" charset="0"/>
              <a:buChar char="•"/>
            </a:pPr>
            <a:endParaRPr lang="en-GB" sz="2000" dirty="0">
              <a:latin typeface="Calibri" panose="020F0502020204030204" pitchFamily="34" charset="0"/>
            </a:endParaRPr>
          </a:p>
          <a:p>
            <a:endParaRPr lang="en-GB" sz="2000" dirty="0">
              <a:latin typeface="Calibri" panose="020F0502020204030204" pitchFamily="34" charset="0"/>
            </a:endParaRPr>
          </a:p>
        </p:txBody>
      </p:sp>
      <p:sp>
        <p:nvSpPr>
          <p:cNvPr id="3" name="Rectangle 2"/>
          <p:cNvSpPr txBox="1">
            <a:spLocks noChangeArrowheads="1"/>
          </p:cNvSpPr>
          <p:nvPr>
            <p:custDataLst>
              <p:tags r:id="rId1"/>
            </p:custDataLst>
          </p:nvPr>
        </p:nvSpPr>
        <p:spPr>
          <a:xfrm>
            <a:off x="381000" y="365126"/>
            <a:ext cx="10515600" cy="7913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smtClean="0">
                <a:solidFill>
                  <a:srgbClr val="00B0F0"/>
                </a:solidFill>
              </a:rPr>
              <a:t>What contracts are recommended ?</a:t>
            </a:r>
            <a:endParaRPr lang="en-GB" altLang="en-US" sz="3200" b="1" dirty="0">
              <a:solidFill>
                <a:srgbClr val="00B0F0"/>
              </a:solidFill>
            </a:endParaRPr>
          </a:p>
        </p:txBody>
      </p:sp>
    </p:spTree>
    <p:extLst>
      <p:ext uri="{BB962C8B-B14F-4D97-AF65-F5344CB8AC3E}">
        <p14:creationId xmlns:p14="http://schemas.microsoft.com/office/powerpoint/2010/main" val="206556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847" y="1921238"/>
            <a:ext cx="8216153" cy="4524315"/>
          </a:xfrm>
          <a:prstGeom prst="rect">
            <a:avLst/>
          </a:prstGeom>
        </p:spPr>
        <p:txBody>
          <a:bodyPr wrap="square">
            <a:spAutoFit/>
          </a:bodyPr>
          <a:lstStyle/>
          <a:p>
            <a:r>
              <a:rPr lang="en-GB" dirty="0" smtClean="0">
                <a:solidFill>
                  <a:srgbClr val="0070C0"/>
                </a:solidFill>
              </a:rPr>
              <a:t>In an agreement with an app developer,</a:t>
            </a:r>
            <a:r>
              <a:rPr lang="en-GB" dirty="0" smtClean="0"/>
              <a:t> the terms must explain what licences will be needed to develop and distribute the app. </a:t>
            </a:r>
          </a:p>
          <a:p>
            <a:endParaRPr lang="en-GB" dirty="0" smtClean="0"/>
          </a:p>
          <a:p>
            <a:r>
              <a:rPr lang="en-GB" dirty="0" smtClean="0"/>
              <a:t>To distribute the finished app through an app store, you must agree terms for a </a:t>
            </a:r>
            <a:r>
              <a:rPr lang="en-GB" dirty="0" smtClean="0">
                <a:solidFill>
                  <a:srgbClr val="0070C0"/>
                </a:solidFill>
              </a:rPr>
              <a:t>distribution agreement with the app store provider</a:t>
            </a:r>
            <a:r>
              <a:rPr lang="en-GB" dirty="0" smtClean="0"/>
              <a:t>. </a:t>
            </a:r>
          </a:p>
          <a:p>
            <a:endParaRPr lang="en-GB" dirty="0"/>
          </a:p>
          <a:p>
            <a:r>
              <a:rPr lang="en-GB" dirty="0" smtClean="0"/>
              <a:t>The largest providers (Apple, Google and Microsoft) publish them on their websites.</a:t>
            </a:r>
          </a:p>
          <a:p>
            <a:endParaRPr lang="en-GB" dirty="0"/>
          </a:p>
          <a:p>
            <a:r>
              <a:rPr lang="en-GB" dirty="0" smtClean="0"/>
              <a:t>Customers generally accept to agree an </a:t>
            </a:r>
            <a:r>
              <a:rPr lang="en-GB" dirty="0" smtClean="0">
                <a:solidFill>
                  <a:srgbClr val="0070C0"/>
                </a:solidFill>
              </a:rPr>
              <a:t>End User Licence Agreement (EULA)</a:t>
            </a:r>
            <a:r>
              <a:rPr lang="en-GB" dirty="0" smtClean="0"/>
              <a:t>, which provides the terms and conditions applicable to the use of the app. </a:t>
            </a:r>
          </a:p>
          <a:p>
            <a:r>
              <a:rPr lang="en-GB" dirty="0" smtClean="0"/>
              <a:t>These may include certain mandatory terms stipulated by the relevant app store provider. The user must be provided with a copy of the EULA and must accept it before the user can download and use the app. </a:t>
            </a:r>
          </a:p>
          <a:p>
            <a:endParaRPr lang="en-GB" dirty="0"/>
          </a:p>
          <a:p>
            <a:r>
              <a:rPr lang="en-GB" dirty="0" smtClean="0"/>
              <a:t>If you want to process payments through the app, you’ll need a </a:t>
            </a:r>
            <a:r>
              <a:rPr lang="en-GB" dirty="0" smtClean="0">
                <a:solidFill>
                  <a:srgbClr val="0070C0"/>
                </a:solidFill>
              </a:rPr>
              <a:t>services agreement with a third party payment services provider</a:t>
            </a:r>
            <a:r>
              <a:rPr lang="en-GB" b="1" dirty="0" smtClean="0"/>
              <a:t>. </a:t>
            </a:r>
            <a:endParaRPr lang="en-GB" dirty="0"/>
          </a:p>
        </p:txBody>
      </p:sp>
      <p:sp>
        <p:nvSpPr>
          <p:cNvPr id="3" name="Rectangle 2"/>
          <p:cNvSpPr/>
          <p:nvPr/>
        </p:nvSpPr>
        <p:spPr>
          <a:xfrm>
            <a:off x="927847" y="1307958"/>
            <a:ext cx="2519408" cy="400110"/>
          </a:xfrm>
          <a:prstGeom prst="rect">
            <a:avLst/>
          </a:prstGeom>
        </p:spPr>
        <p:txBody>
          <a:bodyPr wrap="none">
            <a:spAutoFit/>
          </a:bodyPr>
          <a:lstStyle/>
          <a:p>
            <a:pPr>
              <a:buFont typeface="Arial" panose="020B0604020202020204" pitchFamily="34" charset="0"/>
              <a:buChar char="•"/>
            </a:pPr>
            <a:r>
              <a:rPr lang="en-GB" sz="2000" b="1" dirty="0" smtClean="0">
                <a:solidFill>
                  <a:srgbClr val="0070C0"/>
                </a:solidFill>
                <a:latin typeface="Calibri" panose="020F0502020204030204" pitchFamily="34" charset="0"/>
              </a:rPr>
              <a:t>Agreements for Apps</a:t>
            </a:r>
            <a:endParaRPr lang="en-GB" sz="2000" b="1" dirty="0" smtClean="0">
              <a:solidFill>
                <a:srgbClr val="0070C0"/>
              </a:solidFill>
              <a:latin typeface="Calibri" panose="020F0502020204030204" pitchFamily="34" charset="0"/>
            </a:endParaRPr>
          </a:p>
        </p:txBody>
      </p:sp>
      <p:sp>
        <p:nvSpPr>
          <p:cNvPr id="4" name="Rectangle 2"/>
          <p:cNvSpPr txBox="1">
            <a:spLocks noChangeArrowheads="1"/>
          </p:cNvSpPr>
          <p:nvPr>
            <p:custDataLst>
              <p:tags r:id="rId1"/>
            </p:custDataLst>
          </p:nvPr>
        </p:nvSpPr>
        <p:spPr>
          <a:xfrm>
            <a:off x="381000" y="365126"/>
            <a:ext cx="10515600" cy="7913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200" b="1" dirty="0" smtClean="0">
                <a:solidFill>
                  <a:srgbClr val="00B0F0"/>
                </a:solidFill>
              </a:rPr>
              <a:t>What contracts are recommended ?</a:t>
            </a:r>
            <a:endParaRPr lang="en-GB" altLang="en-US" sz="3200" b="1" dirty="0">
              <a:solidFill>
                <a:srgbClr val="00B0F0"/>
              </a:solidFill>
            </a:endParaRPr>
          </a:p>
        </p:txBody>
      </p:sp>
    </p:spTree>
    <p:extLst>
      <p:ext uri="{BB962C8B-B14F-4D97-AF65-F5344CB8AC3E}">
        <p14:creationId xmlns:p14="http://schemas.microsoft.com/office/powerpoint/2010/main" val="2612537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1"/>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900">
                <a:solidFill>
                  <a:srgbClr val="000000"/>
                </a:solidFill>
                <a:latin typeface="Expert Sans Regular" charset="0"/>
              </a:rPr>
              <a:t>Page </a:t>
            </a:r>
            <a:fld id="{96E53CED-7099-4EC1-859A-3A5E6CDBC282}" type="slidenum">
              <a:rPr lang="en-US" altLang="en-US" sz="900">
                <a:solidFill>
                  <a:srgbClr val="000000"/>
                </a:solidFill>
                <a:latin typeface="Expert Sans Regular" charset="0"/>
              </a:rPr>
              <a:pPr eaLnBrk="1" hangingPunct="1"/>
              <a:t>17</a:t>
            </a:fld>
            <a:endParaRPr lang="en-US" altLang="en-US" sz="900">
              <a:solidFill>
                <a:srgbClr val="000000"/>
              </a:solidFill>
              <a:latin typeface="Expert Sans Regular" charset="0"/>
            </a:endParaRPr>
          </a:p>
        </p:txBody>
      </p:sp>
      <p:sp>
        <p:nvSpPr>
          <p:cNvPr id="102404" name="Content Placeholder 11"/>
          <p:cNvSpPr>
            <a:spLocks noGrp="1"/>
          </p:cNvSpPr>
          <p:nvPr>
            <p:ph idx="4294967295"/>
          </p:nvPr>
        </p:nvSpPr>
        <p:spPr>
          <a:xfrm>
            <a:off x="1056291" y="322729"/>
            <a:ext cx="9176736" cy="1110784"/>
          </a:xfrm>
        </p:spPr>
        <p:txBody>
          <a:bodyPr>
            <a:noAutofit/>
          </a:bodyPr>
          <a:lstStyle/>
          <a:p>
            <a:pPr marL="341313" indent="-341313" algn="ctr">
              <a:spcBef>
                <a:spcPts val="900"/>
              </a:spcBef>
              <a:buNone/>
            </a:pPr>
            <a:r>
              <a:rPr lang="en-GB" altLang="en-US" dirty="0" smtClean="0">
                <a:solidFill>
                  <a:srgbClr val="00B0F0"/>
                </a:solidFill>
              </a:rPr>
              <a:t>Beware of OTHERS’ TERMS </a:t>
            </a:r>
            <a:r>
              <a:rPr lang="en-GB" altLang="en-US" dirty="0">
                <a:solidFill>
                  <a:srgbClr val="00B0F0"/>
                </a:solidFill>
              </a:rPr>
              <a:t>&amp; CONDITIONS </a:t>
            </a:r>
            <a:endParaRPr lang="en-GB" altLang="en-US" dirty="0" smtClean="0">
              <a:solidFill>
                <a:srgbClr val="00B0F0"/>
              </a:solidFill>
            </a:endParaRPr>
          </a:p>
          <a:p>
            <a:pPr marL="341313" indent="-341313" algn="ctr">
              <a:spcBef>
                <a:spcPts val="900"/>
              </a:spcBef>
              <a:buNone/>
            </a:pPr>
            <a:r>
              <a:rPr lang="en-GB" altLang="en-US" dirty="0" smtClean="0">
                <a:solidFill>
                  <a:srgbClr val="00B0F0"/>
                </a:solidFill>
              </a:rPr>
              <a:t>and HAVE YOUR OWN Terms of Use</a:t>
            </a:r>
            <a:endParaRPr lang="en-GB" altLang="en-US" dirty="0">
              <a:solidFill>
                <a:srgbClr val="00B0F0"/>
              </a:solidFill>
            </a:endParaRPr>
          </a:p>
        </p:txBody>
      </p:sp>
      <p:pic>
        <p:nvPicPr>
          <p:cNvPr id="102405" name="Picture 6" descr="Vbf6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965" y="1664890"/>
            <a:ext cx="4853097" cy="388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07" name="Straight Connector 8"/>
          <p:cNvCxnSpPr>
            <a:cxnSpLocks noChangeShapeType="1"/>
          </p:cNvCxnSpPr>
          <p:nvPr/>
        </p:nvCxnSpPr>
        <p:spPr bwMode="auto">
          <a:xfrm rot="16200000" flipH="1">
            <a:off x="888206" y="3607594"/>
            <a:ext cx="3557588" cy="0"/>
          </a:xfrm>
          <a:prstGeom prst="line">
            <a:avLst/>
          </a:prstGeom>
          <a:noFill/>
          <a:ln w="63500" cap="rnd">
            <a:solidFill>
              <a:schemeClr val="bg2"/>
            </a:solidFill>
            <a:round/>
            <a:headEnd/>
            <a:tailEnd/>
          </a:ln>
          <a:extLst>
            <a:ext uri="{909E8E84-426E-40DD-AFC4-6F175D3DCCD1}">
              <a14:hiddenFill xmlns:a14="http://schemas.microsoft.com/office/drawing/2010/main">
                <a:noFill/>
              </a14:hiddenFill>
            </a:ext>
          </a:extLst>
        </p:spPr>
      </p:cxnSp>
      <p:sp>
        <p:nvSpPr>
          <p:cNvPr id="2" name="Rectangle 1"/>
          <p:cNvSpPr/>
          <p:nvPr/>
        </p:nvSpPr>
        <p:spPr>
          <a:xfrm>
            <a:off x="5644659" y="1433513"/>
            <a:ext cx="6096000" cy="4801314"/>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p>
            <a:r>
              <a:rPr lang="en-GB" b="1" dirty="0" smtClean="0"/>
              <a:t>Ownership of Site; Agreement to Terms of Use</a:t>
            </a:r>
          </a:p>
          <a:p>
            <a:r>
              <a:rPr lang="en-GB" dirty="0" smtClean="0"/>
              <a:t>These Terms and Conditions of Use (the "Terms of Use") apply to the Apple web site located at </a:t>
            </a:r>
            <a:r>
              <a:rPr lang="en-GB" dirty="0" smtClean="0">
                <a:hlinkClick r:id="rId4"/>
              </a:rPr>
              <a:t>www.apple.com</a:t>
            </a:r>
            <a:r>
              <a:rPr lang="en-GB" dirty="0" smtClean="0"/>
              <a:t>, and all associated sites linked to </a:t>
            </a:r>
            <a:r>
              <a:rPr lang="en-GB" dirty="0" smtClean="0">
                <a:hlinkClick r:id="rId4"/>
              </a:rPr>
              <a:t>www.apple.com</a:t>
            </a:r>
            <a:r>
              <a:rPr lang="en-GB" dirty="0" smtClean="0"/>
              <a:t> by Apple, its subsidiaries and affiliates, including Apple sites around the world (collectively, the "Site"). The Site is the property of Apple Inc. ("Apple") and its licensors. BY USING THE SITE, YOU AGREE TO THESE TERMS OF USE; IF YOU DO NOT AGREE, DO NOT USE THE SITE.</a:t>
            </a:r>
          </a:p>
          <a:p>
            <a:r>
              <a:rPr lang="en-GB" dirty="0" smtClean="0"/>
              <a:t>Apple reserves the right, at its sole discretion, to change, modify, add or remove portions of these Terms of Use, at any time. It is your responsibility to check these Terms of Use periodically for changes. Your continued use of the Site following the posting of changes will mean that you accept and agree to the changes. As long as you comply with these Terms of Use, Apple grants you a personal, non-exclusive, non-transferable, limited privilege to enter and use the Site.</a:t>
            </a:r>
            <a:endParaRPr lang="en-GB" dirty="0"/>
          </a:p>
        </p:txBody>
      </p:sp>
    </p:spTree>
    <p:extLst>
      <p:ext uri="{BB962C8B-B14F-4D97-AF65-F5344CB8AC3E}">
        <p14:creationId xmlns:p14="http://schemas.microsoft.com/office/powerpoint/2010/main" val="1414701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1" y="365125"/>
            <a:ext cx="10856259" cy="1325563"/>
          </a:xfrm>
        </p:spPr>
        <p:txBody>
          <a:bodyPr>
            <a:normAutofit/>
          </a:bodyPr>
          <a:lstStyle/>
          <a:p>
            <a:r>
              <a:rPr lang="en-GB" sz="3600" b="1" dirty="0" smtClean="0">
                <a:solidFill>
                  <a:srgbClr val="00B0F0"/>
                </a:solidFill>
              </a:rPr>
              <a:t>Potential Issues with Employee or other Persons’ Activities</a:t>
            </a:r>
            <a:endParaRPr lang="en-GB" sz="3600" b="1" dirty="0">
              <a:solidFill>
                <a:srgbClr val="00B0F0"/>
              </a:solidFill>
            </a:endParaRPr>
          </a:p>
        </p:txBody>
      </p:sp>
      <p:sp>
        <p:nvSpPr>
          <p:cNvPr id="3" name="Content Placeholder 2"/>
          <p:cNvSpPr>
            <a:spLocks noGrp="1"/>
          </p:cNvSpPr>
          <p:nvPr>
            <p:ph idx="1"/>
          </p:nvPr>
        </p:nvSpPr>
        <p:spPr/>
        <p:txBody>
          <a:bodyPr/>
          <a:lstStyle/>
          <a:p>
            <a:r>
              <a:rPr lang="en-GB" dirty="0" smtClean="0">
                <a:solidFill>
                  <a:srgbClr val="0070C0"/>
                </a:solidFill>
              </a:rPr>
              <a:t>Complying with Company Policies &amp; Company Brand Guidelines ?</a:t>
            </a:r>
          </a:p>
          <a:p>
            <a:r>
              <a:rPr lang="en-GB" dirty="0" smtClean="0">
                <a:solidFill>
                  <a:srgbClr val="0070C0"/>
                </a:solidFill>
              </a:rPr>
              <a:t>Selling or stealing data ?</a:t>
            </a:r>
          </a:p>
          <a:p>
            <a:r>
              <a:rPr lang="en-GB" dirty="0" smtClean="0">
                <a:solidFill>
                  <a:srgbClr val="0070C0"/>
                </a:solidFill>
              </a:rPr>
              <a:t>Copying or accessing customer data ?</a:t>
            </a:r>
          </a:p>
          <a:p>
            <a:r>
              <a:rPr lang="en-GB" dirty="0" smtClean="0">
                <a:solidFill>
                  <a:srgbClr val="0070C0"/>
                </a:solidFill>
              </a:rPr>
              <a:t>Posting comments online in personal name ?</a:t>
            </a:r>
          </a:p>
          <a:p>
            <a:endParaRPr lang="en-GB" dirty="0">
              <a:solidFill>
                <a:srgbClr val="0070C0"/>
              </a:solidFill>
            </a:endParaRPr>
          </a:p>
          <a:p>
            <a:r>
              <a:rPr lang="en-GB" dirty="0" smtClean="0">
                <a:solidFill>
                  <a:srgbClr val="0070C0"/>
                </a:solidFill>
              </a:rPr>
              <a:t>Cyberbullying ? Hacking ?</a:t>
            </a:r>
          </a:p>
          <a:p>
            <a:pPr marL="457200" lvl="1"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tx1"/>
                </a:solidFill>
                <a:effectLst/>
                <a:latin typeface="Calibri" panose="020F0502020204030204" pitchFamily="34" charset="0"/>
              </a:rPr>
              <a:t>Protection from Harassment Act 1997; </a:t>
            </a:r>
          </a:p>
          <a:p>
            <a:pPr marL="457200" lvl="1"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tx1"/>
                </a:solidFill>
                <a:effectLst/>
                <a:latin typeface="Calibri" panose="020F0502020204030204" pitchFamily="34" charset="0"/>
              </a:rPr>
              <a:t>The Malicious Communications Act 1988; </a:t>
            </a:r>
          </a:p>
          <a:p>
            <a:pPr marL="457200" lvl="1"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tx1"/>
                </a:solidFill>
                <a:effectLst/>
                <a:latin typeface="Calibri" panose="020F0502020204030204" pitchFamily="34" charset="0"/>
              </a:rPr>
              <a:t>The Communications Act 2003; </a:t>
            </a:r>
          </a:p>
          <a:p>
            <a:pPr marL="457200" lvl="1"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tx1"/>
                </a:solidFill>
                <a:effectLst/>
                <a:latin typeface="Calibri" panose="020F0502020204030204" pitchFamily="34" charset="0"/>
              </a:rPr>
              <a:t>The Public Order Act 1986</a:t>
            </a:r>
          </a:p>
          <a:p>
            <a:endParaRPr lang="en-GB" dirty="0">
              <a:solidFill>
                <a:srgbClr val="0070C0"/>
              </a:solidFill>
            </a:endParaRPr>
          </a:p>
        </p:txBody>
      </p:sp>
    </p:spTree>
    <p:extLst>
      <p:ext uri="{BB962C8B-B14F-4D97-AF65-F5344CB8AC3E}">
        <p14:creationId xmlns:p14="http://schemas.microsoft.com/office/powerpoint/2010/main" val="1498115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900">
                <a:solidFill>
                  <a:srgbClr val="000000"/>
                </a:solidFill>
                <a:latin typeface="Expert Sans Regular" charset="0"/>
              </a:rPr>
              <a:t>Page </a:t>
            </a:r>
            <a:fld id="{C1D21AAC-CDC8-4A3B-ADF0-5E5EA66259E0}" type="slidenum">
              <a:rPr lang="en-US" altLang="en-US" sz="900">
                <a:solidFill>
                  <a:srgbClr val="000000"/>
                </a:solidFill>
                <a:latin typeface="Expert Sans Regular" charset="0"/>
              </a:rPr>
              <a:pPr eaLnBrk="1" hangingPunct="1"/>
              <a:t>19</a:t>
            </a:fld>
            <a:endParaRPr lang="en-US" altLang="en-US" sz="900">
              <a:solidFill>
                <a:srgbClr val="000000"/>
              </a:solidFill>
              <a:latin typeface="Expert Sans Regular" charset="0"/>
            </a:endParaRPr>
          </a:p>
        </p:txBody>
      </p:sp>
      <p:sp>
        <p:nvSpPr>
          <p:cNvPr id="104452" name="Content Placeholder 11"/>
          <p:cNvSpPr>
            <a:spLocks noGrp="1"/>
          </p:cNvSpPr>
          <p:nvPr>
            <p:ph idx="4294967295"/>
          </p:nvPr>
        </p:nvSpPr>
        <p:spPr>
          <a:xfrm>
            <a:off x="1024759" y="772509"/>
            <a:ext cx="10216055" cy="5218387"/>
          </a:xfrm>
        </p:spPr>
        <p:txBody>
          <a:bodyPr/>
          <a:lstStyle/>
          <a:p>
            <a:pPr marL="0" indent="0">
              <a:spcBef>
                <a:spcPts val="900"/>
              </a:spcBef>
              <a:buNone/>
            </a:pPr>
            <a:r>
              <a:rPr lang="en-GB" altLang="en-US" sz="3600" dirty="0">
                <a:solidFill>
                  <a:srgbClr val="00B0F0"/>
                </a:solidFill>
              </a:rPr>
              <a:t>Advertising </a:t>
            </a:r>
            <a:r>
              <a:rPr lang="en-GB" altLang="en-US" sz="3600" dirty="0" smtClean="0">
                <a:solidFill>
                  <a:srgbClr val="00B0F0"/>
                </a:solidFill>
              </a:rPr>
              <a:t>regulation – is still local even with Global Audience</a:t>
            </a:r>
          </a:p>
          <a:p>
            <a:pPr marL="0" indent="0">
              <a:spcBef>
                <a:spcPts val="900"/>
              </a:spcBef>
              <a:buNone/>
            </a:pPr>
            <a:endParaRPr lang="en-GB" altLang="en-US" sz="2400" b="1" dirty="0"/>
          </a:p>
          <a:p>
            <a:pPr marL="796925" lvl="1" indent="-457200">
              <a:spcBef>
                <a:spcPts val="900"/>
              </a:spcBef>
              <a:buFont typeface="+mj-lt"/>
              <a:buAutoNum type="arabicPeriod"/>
            </a:pPr>
            <a:r>
              <a:rPr lang="en-GB" altLang="en-US" b="1" dirty="0">
                <a:solidFill>
                  <a:srgbClr val="0070C0"/>
                </a:solidFill>
                <a:ea typeface="ＭＳ Ｐゴシック" panose="020B0600070205080204" pitchFamily="34" charset="-128"/>
              </a:rPr>
              <a:t>Consumer Protection from Unfair Trading </a:t>
            </a:r>
            <a:r>
              <a:rPr lang="en-GB" altLang="en-US" b="1" dirty="0" smtClean="0">
                <a:solidFill>
                  <a:srgbClr val="0070C0"/>
                </a:solidFill>
                <a:ea typeface="ＭＳ Ｐゴシック" panose="020B0600070205080204" pitchFamily="34" charset="-128"/>
              </a:rPr>
              <a:t>Regulations (CMA)</a:t>
            </a:r>
            <a:endParaRPr lang="en-GB" altLang="en-US" b="1" dirty="0">
              <a:solidFill>
                <a:srgbClr val="0070C0"/>
              </a:solidFill>
              <a:ea typeface="ＭＳ Ｐゴシック" panose="020B0600070205080204" pitchFamily="34" charset="-128"/>
            </a:endParaRPr>
          </a:p>
          <a:p>
            <a:pPr marL="1139825" lvl="2" indent="-457200">
              <a:spcBef>
                <a:spcPts val="900"/>
              </a:spcBef>
            </a:pPr>
            <a:r>
              <a:rPr lang="en-GB" altLang="en-US" sz="2400" dirty="0">
                <a:ea typeface="ＭＳ Ｐゴシック" panose="020B0600070205080204" pitchFamily="34" charset="-128"/>
              </a:rPr>
              <a:t>General – unfair commercial practices</a:t>
            </a:r>
          </a:p>
          <a:p>
            <a:pPr marL="1139825" lvl="2" indent="-457200">
              <a:spcBef>
                <a:spcPts val="900"/>
              </a:spcBef>
            </a:pPr>
            <a:r>
              <a:rPr lang="en-GB" altLang="en-US" sz="2400" dirty="0">
                <a:ea typeface="ＭＳ Ｐゴシック" panose="020B0600070205080204" pitchFamily="34" charset="-128"/>
              </a:rPr>
              <a:t>Specific – misleading actions – or in some way deceitful</a:t>
            </a:r>
          </a:p>
          <a:p>
            <a:pPr marL="1139825" lvl="2" indent="-457200">
              <a:spcBef>
                <a:spcPts val="900"/>
              </a:spcBef>
            </a:pPr>
            <a:r>
              <a:rPr lang="en-GB" altLang="en-US" sz="2400" dirty="0" smtClean="0">
                <a:ea typeface="ＭＳ Ｐゴシック" panose="020B0600070205080204" pitchFamily="34" charset="-128"/>
              </a:rPr>
              <a:t>Prohibited </a:t>
            </a:r>
            <a:r>
              <a:rPr lang="en-GB" altLang="en-US" sz="2400" dirty="0">
                <a:ea typeface="ＭＳ Ｐゴシック" panose="020B0600070205080204" pitchFamily="34" charset="-128"/>
              </a:rPr>
              <a:t>– </a:t>
            </a:r>
            <a:r>
              <a:rPr lang="en-GB" altLang="en-US" sz="2400" dirty="0" smtClean="0">
                <a:ea typeface="ＭＳ Ｐゴシック" panose="020B0600070205080204" pitchFamily="34" charset="-128"/>
              </a:rPr>
              <a:t> Fake/unclear advertorials</a:t>
            </a:r>
          </a:p>
          <a:p>
            <a:pPr marL="1139825" lvl="2" indent="-457200">
              <a:spcBef>
                <a:spcPts val="900"/>
              </a:spcBef>
            </a:pPr>
            <a:endParaRPr lang="en-GB" altLang="en-US" sz="2400" dirty="0">
              <a:ea typeface="ＭＳ Ｐゴシック" panose="020B0600070205080204" pitchFamily="34" charset="-128"/>
            </a:endParaRPr>
          </a:p>
          <a:p>
            <a:pPr marL="796925" lvl="1" indent="-457200">
              <a:spcBef>
                <a:spcPts val="900"/>
              </a:spcBef>
              <a:buFont typeface="Expert Sans Regular" charset="0"/>
              <a:buAutoNum type="arabicPeriod"/>
            </a:pPr>
            <a:r>
              <a:rPr lang="en-GB" altLang="en-US" b="1" dirty="0">
                <a:solidFill>
                  <a:srgbClr val="0070C0"/>
                </a:solidFill>
                <a:ea typeface="ＭＳ Ｐゴシック" panose="020B0600070205080204" pitchFamily="34" charset="-128"/>
              </a:rPr>
              <a:t>Code of Non-broadcast advertising... (CAP)</a:t>
            </a:r>
          </a:p>
          <a:p>
            <a:pPr marL="1139825" lvl="2" indent="-457200">
              <a:spcBef>
                <a:spcPts val="900"/>
              </a:spcBef>
            </a:pPr>
            <a:r>
              <a:rPr lang="en-GB" altLang="en-US" sz="2400" dirty="0">
                <a:ea typeface="ＭＳ Ｐゴシック" panose="020B0600070205080204" pitchFamily="34" charset="-128"/>
              </a:rPr>
              <a:t>Legal, decent, honest and truthful</a:t>
            </a:r>
          </a:p>
          <a:p>
            <a:pPr marL="1139825" lvl="2" indent="-457200">
              <a:spcBef>
                <a:spcPts val="900"/>
              </a:spcBef>
            </a:pPr>
            <a:r>
              <a:rPr lang="en-GB" altLang="en-US" sz="2400" dirty="0">
                <a:ea typeface="ＭＳ Ｐゴシック" panose="020B0600070205080204" pitchFamily="34" charset="-128"/>
              </a:rPr>
              <a:t>Communications must not materially mislead or be likely to do so.</a:t>
            </a:r>
          </a:p>
        </p:txBody>
      </p:sp>
    </p:spTree>
    <p:extLst>
      <p:ext uri="{BB962C8B-B14F-4D97-AF65-F5344CB8AC3E}">
        <p14:creationId xmlns:p14="http://schemas.microsoft.com/office/powerpoint/2010/main" val="2425033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758" y="575434"/>
            <a:ext cx="9876297" cy="5557352"/>
          </a:xfrm>
          <a:prstGeom prst="rect">
            <a:avLst/>
          </a:prstGeom>
        </p:spPr>
      </p:pic>
    </p:spTree>
    <p:extLst>
      <p:ext uri="{BB962C8B-B14F-4D97-AF65-F5344CB8AC3E}">
        <p14:creationId xmlns:p14="http://schemas.microsoft.com/office/powerpoint/2010/main" val="4001460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1"/>
          <p:cNvSpPr>
            <a:spLocks noGrp="1"/>
          </p:cNvSpPr>
          <p:nvPr>
            <p:ph type="ftr" sz="quarter" idx="10"/>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900">
                <a:solidFill>
                  <a:srgbClr val="000000"/>
                </a:solidFill>
                <a:latin typeface="Expert Sans Regular" charset="0"/>
              </a:rPr>
              <a:t>Page </a:t>
            </a:r>
            <a:fld id="{7CDE7F96-C436-4BE6-BC86-2553918730AC}" type="slidenum">
              <a:rPr lang="en-US" altLang="en-US" sz="900">
                <a:solidFill>
                  <a:srgbClr val="000000"/>
                </a:solidFill>
                <a:latin typeface="Expert Sans Regular" charset="0"/>
              </a:rPr>
              <a:pPr eaLnBrk="1" hangingPunct="1"/>
              <a:t>20</a:t>
            </a:fld>
            <a:endParaRPr lang="en-US" altLang="en-US" sz="900">
              <a:solidFill>
                <a:srgbClr val="000000"/>
              </a:solidFill>
              <a:latin typeface="Expert Sans Regular" charset="0"/>
            </a:endParaRPr>
          </a:p>
        </p:txBody>
      </p:sp>
      <p:sp>
        <p:nvSpPr>
          <p:cNvPr id="106500" name="Content Placeholder 11"/>
          <p:cNvSpPr>
            <a:spLocks noGrp="1"/>
          </p:cNvSpPr>
          <p:nvPr>
            <p:ph idx="4294967295"/>
          </p:nvPr>
        </p:nvSpPr>
        <p:spPr>
          <a:xfrm>
            <a:off x="1224804" y="751681"/>
            <a:ext cx="8004175" cy="365125"/>
          </a:xfrm>
        </p:spPr>
        <p:txBody>
          <a:bodyPr>
            <a:noAutofit/>
          </a:bodyPr>
          <a:lstStyle/>
          <a:p>
            <a:pPr marL="341313" indent="-341313">
              <a:spcBef>
                <a:spcPts val="900"/>
              </a:spcBef>
              <a:buNone/>
            </a:pPr>
            <a:r>
              <a:rPr lang="en-US" altLang="en-US" b="1" dirty="0">
                <a:solidFill>
                  <a:srgbClr val="00B0F0"/>
                </a:solidFill>
              </a:rPr>
              <a:t>Complaint against Katie Price Tweet</a:t>
            </a:r>
          </a:p>
        </p:txBody>
      </p:sp>
      <p:sp>
        <p:nvSpPr>
          <p:cNvPr id="106501" name="TextBox 6"/>
          <p:cNvSpPr txBox="1">
            <a:spLocks noChangeArrowheads="1"/>
          </p:cNvSpPr>
          <p:nvPr/>
        </p:nvSpPr>
        <p:spPr bwMode="auto">
          <a:xfrm>
            <a:off x="3276600" y="16002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US" altLang="en-US" sz="2200" b="1">
                <a:solidFill>
                  <a:srgbClr val="EC8A40"/>
                </a:solidFill>
                <a:latin typeface="Arial" panose="020B0604020202020204" pitchFamily="34" charset="0"/>
              </a:rPr>
              <a:t>"You're not you when you're hungry @snickersUk #hungry #spon"</a:t>
            </a:r>
            <a:endParaRPr lang="en-GB" altLang="en-US" sz="2200" b="1">
              <a:solidFill>
                <a:srgbClr val="00AEEF"/>
              </a:solidFill>
              <a:latin typeface="Arial" panose="020B0604020202020204" pitchFamily="34" charset="0"/>
            </a:endParaRPr>
          </a:p>
          <a:p>
            <a:pPr eaLnBrk="1" hangingPunct="1"/>
            <a:endParaRPr lang="en-GB" altLang="en-US" sz="2200" b="1">
              <a:solidFill>
                <a:srgbClr val="000000"/>
              </a:solidFill>
              <a:latin typeface="Expert Sans Regular" charset="0"/>
            </a:endParaRPr>
          </a:p>
        </p:txBody>
      </p:sp>
      <p:pic>
        <p:nvPicPr>
          <p:cNvPr id="1065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566988"/>
            <a:ext cx="4411663"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TextBox 8"/>
          <p:cNvSpPr txBox="1">
            <a:spLocks noChangeArrowheads="1"/>
          </p:cNvSpPr>
          <p:nvPr/>
        </p:nvSpPr>
        <p:spPr bwMode="auto">
          <a:xfrm>
            <a:off x="7426326" y="2884489"/>
            <a:ext cx="20986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1" hangingPunct="1"/>
            <a:r>
              <a:rPr lang="en-US" altLang="en-US" sz="2800" b="1">
                <a:solidFill>
                  <a:srgbClr val="00AEEF"/>
                </a:solidFill>
                <a:latin typeface="Arial" panose="020B0604020202020204" pitchFamily="34" charset="0"/>
              </a:rPr>
              <a:t>Advertising Standards Agency – NOT UPHELD</a:t>
            </a:r>
          </a:p>
          <a:p>
            <a:pPr algn="ctr" eaLnBrk="1" hangingPunct="1"/>
            <a:endParaRPr lang="en-GB" altLang="en-US" sz="2800" b="1">
              <a:solidFill>
                <a:srgbClr val="000000"/>
              </a:solidFill>
              <a:latin typeface="Expert Sans Regular" charset="0"/>
            </a:endParaRPr>
          </a:p>
        </p:txBody>
      </p:sp>
    </p:spTree>
    <p:extLst>
      <p:ext uri="{BB962C8B-B14F-4D97-AF65-F5344CB8AC3E}">
        <p14:creationId xmlns:p14="http://schemas.microsoft.com/office/powerpoint/2010/main" val="25108647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50C977D1-9571-47B9-BE6D-F33F7D543168}" type="slidenum">
              <a:rPr lang="en-GB" altLang="en-US" sz="1200">
                <a:solidFill>
                  <a:srgbClr val="343D41"/>
                </a:solidFill>
                <a:latin typeface="Georgia" panose="02040502050405020303" pitchFamily="18" charset="0"/>
              </a:rPr>
              <a:pPr eaLnBrk="1" hangingPunct="1"/>
              <a:t>21</a:t>
            </a:fld>
            <a:endParaRPr lang="en-GB" altLang="en-US" sz="1200">
              <a:solidFill>
                <a:srgbClr val="343D41"/>
              </a:solidFill>
              <a:latin typeface="Georgia" panose="02040502050405020303" pitchFamily="18" charset="0"/>
            </a:endParaRPr>
          </a:p>
        </p:txBody>
      </p:sp>
      <p:sp>
        <p:nvSpPr>
          <p:cNvPr id="112643" name="Rectangle 2"/>
          <p:cNvSpPr>
            <a:spLocks noGrp="1" noChangeArrowheads="1"/>
          </p:cNvSpPr>
          <p:nvPr>
            <p:ph type="title" idx="4294967295"/>
            <p:custDataLst>
              <p:tags r:id="rId2"/>
            </p:custDataLst>
          </p:nvPr>
        </p:nvSpPr>
        <p:spPr>
          <a:xfrm>
            <a:off x="1919289" y="476250"/>
            <a:ext cx="8231187" cy="1081088"/>
          </a:xfrm>
        </p:spPr>
        <p:txBody>
          <a:bodyPr>
            <a:normAutofit fontScale="90000"/>
          </a:bodyPr>
          <a:lstStyle/>
          <a:p>
            <a:pPr eaLnBrk="1" hangingPunct="1"/>
            <a:r>
              <a:rPr lang="en-GB" altLang="en-US" b="1" dirty="0" smtClean="0">
                <a:solidFill>
                  <a:srgbClr val="00B0F0"/>
                </a:solidFill>
              </a:rPr>
              <a:t>What if a Competitor/Employee uses </a:t>
            </a:r>
            <a:r>
              <a:rPr lang="en-GB" altLang="en-US" b="1" dirty="0" smtClean="0">
                <a:solidFill>
                  <a:srgbClr val="00B0F0"/>
                </a:solidFill>
              </a:rPr>
              <a:t>Social </a:t>
            </a:r>
            <a:r>
              <a:rPr lang="en-GB" altLang="en-US" b="1" dirty="0" smtClean="0">
                <a:solidFill>
                  <a:srgbClr val="00B0F0"/>
                </a:solidFill>
              </a:rPr>
              <a:t>Media ? </a:t>
            </a:r>
            <a:r>
              <a:rPr lang="en-GB" altLang="en-US" b="1" dirty="0" smtClean="0">
                <a:solidFill>
                  <a:srgbClr val="00B0F0"/>
                </a:solidFill>
              </a:rPr>
              <a:t>Nestlé KitKat</a:t>
            </a:r>
          </a:p>
        </p:txBody>
      </p:sp>
      <p:sp>
        <p:nvSpPr>
          <p:cNvPr id="112644" name="Rectangle 3"/>
          <p:cNvSpPr>
            <a:spLocks noGrp="1" noChangeArrowheads="1"/>
          </p:cNvSpPr>
          <p:nvPr>
            <p:ph type="body" idx="4294967295"/>
            <p:custDataLst>
              <p:tags r:id="rId3"/>
            </p:custDataLst>
          </p:nvPr>
        </p:nvSpPr>
        <p:spPr>
          <a:xfrm>
            <a:off x="1992313" y="4334806"/>
            <a:ext cx="8229600" cy="2204106"/>
          </a:xfrm>
        </p:spPr>
        <p:txBody>
          <a:bodyPr/>
          <a:lstStyle/>
          <a:p>
            <a:pPr lvl="2" eaLnBrk="1" hangingPunct="1"/>
            <a:r>
              <a:rPr lang="en-GB" altLang="en-US" dirty="0" smtClean="0">
                <a:solidFill>
                  <a:schemeClr val="tx1"/>
                </a:solidFill>
                <a:ea typeface="ＭＳ Ｐゴシック" panose="020B0600070205080204" pitchFamily="34" charset="-128"/>
              </a:rPr>
              <a:t>Greenpeace released a fake Kit-Kat commercial on </a:t>
            </a:r>
            <a:r>
              <a:rPr lang="en-GB" altLang="en-US" dirty="0" err="1" smtClean="0">
                <a:solidFill>
                  <a:schemeClr val="tx1"/>
                </a:solidFill>
                <a:ea typeface="ＭＳ Ｐゴシック" panose="020B0600070205080204" pitchFamily="34" charset="-128"/>
              </a:rPr>
              <a:t>Youtube</a:t>
            </a:r>
            <a:r>
              <a:rPr lang="en-GB" altLang="en-US" dirty="0" smtClean="0">
                <a:solidFill>
                  <a:schemeClr val="tx1"/>
                </a:solidFill>
                <a:ea typeface="ＭＳ Ｐゴシック" panose="020B0600070205080204" pitchFamily="34" charset="-128"/>
              </a:rPr>
              <a:t> accusing Nestlé of the use of palm oil and deforestation</a:t>
            </a:r>
          </a:p>
          <a:p>
            <a:pPr lvl="2" eaLnBrk="1" hangingPunct="1"/>
            <a:r>
              <a:rPr lang="en-GB" altLang="en-US" dirty="0" smtClean="0">
                <a:solidFill>
                  <a:schemeClr val="tx1"/>
                </a:solidFill>
                <a:ea typeface="ＭＳ Ｐゴシック" panose="020B0600070205080204" pitchFamily="34" charset="-128"/>
              </a:rPr>
              <a:t>Nestlé attempted to get the video removed from </a:t>
            </a:r>
            <a:r>
              <a:rPr lang="en-GB" altLang="en-US" dirty="0" err="1" smtClean="0">
                <a:solidFill>
                  <a:schemeClr val="tx1"/>
                </a:solidFill>
                <a:ea typeface="ＭＳ Ｐゴシック" panose="020B0600070205080204" pitchFamily="34" charset="-128"/>
              </a:rPr>
              <a:t>Youtube</a:t>
            </a:r>
            <a:endParaRPr lang="en-GB" altLang="en-US" dirty="0" smtClean="0">
              <a:solidFill>
                <a:schemeClr val="tx1"/>
              </a:solidFill>
              <a:ea typeface="ＭＳ Ｐゴシック" panose="020B0600070205080204" pitchFamily="34" charset="-128"/>
            </a:endParaRPr>
          </a:p>
          <a:p>
            <a:pPr lvl="2" eaLnBrk="1" hangingPunct="1"/>
            <a:r>
              <a:rPr lang="en-GB" altLang="en-US" dirty="0" err="1" smtClean="0">
                <a:solidFill>
                  <a:schemeClr val="tx1"/>
                </a:solidFill>
                <a:ea typeface="ＭＳ Ｐゴシック" panose="020B0600070205080204" pitchFamily="34" charset="-128"/>
              </a:rPr>
              <a:t>Youtube</a:t>
            </a:r>
            <a:r>
              <a:rPr lang="en-GB" altLang="en-US" dirty="0" smtClean="0">
                <a:solidFill>
                  <a:schemeClr val="tx1"/>
                </a:solidFill>
                <a:ea typeface="ＭＳ Ｐゴシック" panose="020B0600070205080204" pitchFamily="34" charset="-128"/>
              </a:rPr>
              <a:t> accepted the removal of the video but the video was reposted by others</a:t>
            </a:r>
          </a:p>
          <a:p>
            <a:pPr lvl="2" eaLnBrk="1" hangingPunct="1"/>
            <a:r>
              <a:rPr lang="en-GB" altLang="en-US" dirty="0" smtClean="0">
                <a:solidFill>
                  <a:schemeClr val="tx1"/>
                </a:solidFill>
                <a:ea typeface="ＭＳ Ｐゴシック" panose="020B0600070205080204" pitchFamily="34" charset="-128"/>
              </a:rPr>
              <a:t>Greenpeace used Twitter to criticise the censorship attempt</a:t>
            </a:r>
          </a:p>
        </p:txBody>
      </p:sp>
      <p:pic>
        <p:nvPicPr>
          <p:cNvPr id="112645" name="Picture 2"/>
          <p:cNvPicPr>
            <a:picLocks noChangeAspect="1" noChangeArrowheads="1"/>
          </p:cNvPicPr>
          <p:nvPr/>
        </p:nvPicPr>
        <p:blipFill>
          <a:blip r:embed="rId6">
            <a:extLst>
              <a:ext uri="{28A0092B-C50C-407E-A947-70E740481C1C}">
                <a14:useLocalDpi xmlns:a14="http://schemas.microsoft.com/office/drawing/2010/main" val="0"/>
              </a:ext>
            </a:extLst>
          </a:blip>
          <a:srcRect l="3531" t="8401" r="2905" b="7581"/>
          <a:stretch>
            <a:fillRect/>
          </a:stretch>
        </p:blipFill>
        <p:spPr bwMode="auto">
          <a:xfrm>
            <a:off x="1992313" y="2095965"/>
            <a:ext cx="30035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7" descr="kitkat-kill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067" y="2067390"/>
            <a:ext cx="37258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0737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2395E73C-C7DB-48CD-AFF3-0E16D653EB8A}" type="slidenum">
              <a:rPr lang="en-GB" altLang="en-US" sz="1200">
                <a:solidFill>
                  <a:srgbClr val="343D41"/>
                </a:solidFill>
                <a:latin typeface="Georgia" panose="02040502050405020303" pitchFamily="18" charset="0"/>
              </a:rPr>
              <a:pPr eaLnBrk="1" hangingPunct="1"/>
              <a:t>22</a:t>
            </a:fld>
            <a:endParaRPr lang="en-GB" altLang="en-US" sz="1200">
              <a:solidFill>
                <a:srgbClr val="343D41"/>
              </a:solidFill>
              <a:latin typeface="Georgia" panose="02040502050405020303" pitchFamily="18" charset="0"/>
            </a:endParaRPr>
          </a:p>
        </p:txBody>
      </p:sp>
      <p:sp>
        <p:nvSpPr>
          <p:cNvPr id="114692" name="Rectangle 3"/>
          <p:cNvSpPr>
            <a:spLocks noGrp="1" noChangeArrowheads="1"/>
          </p:cNvSpPr>
          <p:nvPr>
            <p:ph type="body" idx="4294967295"/>
            <p:custDataLst>
              <p:tags r:id="rId2"/>
            </p:custDataLst>
          </p:nvPr>
        </p:nvSpPr>
        <p:spPr>
          <a:xfrm>
            <a:off x="1981200" y="1773238"/>
            <a:ext cx="8229600" cy="576262"/>
          </a:xfrm>
        </p:spPr>
        <p:txBody>
          <a:bodyPr/>
          <a:lstStyle/>
          <a:p>
            <a:pPr lvl="1" eaLnBrk="1" hangingPunct="1"/>
            <a:r>
              <a:rPr lang="en-GB" altLang="en-US" smtClean="0">
                <a:solidFill>
                  <a:schemeClr val="bg1"/>
                </a:solidFill>
                <a:ea typeface="ＭＳ Ｐゴシック" panose="020B0600070205080204" pitchFamily="34" charset="-128"/>
              </a:rPr>
              <a:t>Every 15 minutes a tweet regarding “palm oil” appeared</a:t>
            </a:r>
          </a:p>
        </p:txBody>
      </p:sp>
      <p:pic>
        <p:nvPicPr>
          <p:cNvPr id="7170" name="Picture 2"/>
          <p:cNvPicPr>
            <a:picLocks noChangeAspect="1" noChangeArrowheads="1"/>
          </p:cNvPicPr>
          <p:nvPr/>
        </p:nvPicPr>
        <p:blipFill>
          <a:blip r:embed="rId5"/>
          <a:srcRect/>
          <a:stretch>
            <a:fillRect/>
          </a:stretch>
        </p:blipFill>
        <p:spPr bwMode="auto">
          <a:xfrm>
            <a:off x="397783" y="882869"/>
            <a:ext cx="4351834" cy="3816489"/>
          </a:xfrm>
          <a:prstGeom prst="rect">
            <a:avLst/>
          </a:prstGeom>
          <a:noFill/>
          <a:ln w="28575">
            <a:solidFill>
              <a:schemeClr val="accent1">
                <a:lumMod val="75000"/>
              </a:schemeClr>
            </a:solidFill>
            <a:miter lim="800000"/>
            <a:headEnd/>
            <a:tailEnd/>
          </a:ln>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b="14709"/>
          <a:stretch>
            <a:fillRect/>
          </a:stretch>
        </p:blipFill>
        <p:spPr bwMode="auto">
          <a:xfrm>
            <a:off x="5143166" y="882869"/>
            <a:ext cx="6651051" cy="357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6824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01305" y="213304"/>
            <a:ext cx="4105500" cy="6336800"/>
          </a:xfrm>
          <a:prstGeom prst="rect">
            <a:avLst/>
          </a:prstGeom>
        </p:spPr>
      </p:pic>
      <p:pic>
        <p:nvPicPr>
          <p:cNvPr id="3" name="Picture 2"/>
          <p:cNvPicPr>
            <a:picLocks noChangeAspect="1"/>
          </p:cNvPicPr>
          <p:nvPr/>
        </p:nvPicPr>
        <p:blipFill>
          <a:blip r:embed="rId3"/>
          <a:stretch>
            <a:fillRect/>
          </a:stretch>
        </p:blipFill>
        <p:spPr>
          <a:xfrm>
            <a:off x="292802" y="441434"/>
            <a:ext cx="6900661" cy="4855778"/>
          </a:xfrm>
          <a:prstGeom prst="rect">
            <a:avLst/>
          </a:prstGeom>
        </p:spPr>
      </p:pic>
      <p:sp>
        <p:nvSpPr>
          <p:cNvPr id="4" name="Rectangle 3"/>
          <p:cNvSpPr/>
          <p:nvPr/>
        </p:nvSpPr>
        <p:spPr>
          <a:xfrm>
            <a:off x="702434" y="5892941"/>
            <a:ext cx="5521448" cy="369332"/>
          </a:xfrm>
          <a:prstGeom prst="rect">
            <a:avLst/>
          </a:prstGeom>
        </p:spPr>
        <p:txBody>
          <a:bodyPr wrap="none">
            <a:spAutoFit/>
          </a:bodyPr>
          <a:lstStyle/>
          <a:p>
            <a:r>
              <a:rPr lang="en-GB" dirty="0" smtClean="0"/>
              <a:t>https://www.asa.org.uk/resource/influencers-guide.html</a:t>
            </a:r>
            <a:endParaRPr lang="en-GB" dirty="0"/>
          </a:p>
        </p:txBody>
      </p:sp>
    </p:spTree>
    <p:extLst>
      <p:ext uri="{BB962C8B-B14F-4D97-AF65-F5344CB8AC3E}">
        <p14:creationId xmlns:p14="http://schemas.microsoft.com/office/powerpoint/2010/main" val="428240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15" y="1275942"/>
            <a:ext cx="5992673" cy="3595604"/>
          </a:xfrm>
          <a:prstGeom prst="rect">
            <a:avLst/>
          </a:prstGeom>
        </p:spPr>
      </p:pic>
      <p:sp>
        <p:nvSpPr>
          <p:cNvPr id="3" name="Rectangle 2"/>
          <p:cNvSpPr/>
          <p:nvPr/>
        </p:nvSpPr>
        <p:spPr>
          <a:xfrm>
            <a:off x="8290689" y="2229359"/>
            <a:ext cx="3435571" cy="1477328"/>
          </a:xfrm>
          <a:prstGeom prst="rect">
            <a:avLst/>
          </a:prstGeom>
        </p:spPr>
        <p:txBody>
          <a:bodyPr wrap="square">
            <a:spAutoFit/>
          </a:bodyPr>
          <a:lstStyle/>
          <a:p>
            <a:r>
              <a:rPr lang="en-GB" b="1" i="1" dirty="0" smtClean="0">
                <a:solidFill>
                  <a:srgbClr val="FF0000"/>
                </a:solidFill>
              </a:rPr>
              <a:t>4.9 Marketing communications must not include gender stereotypes that are likely to cause harm, or serious or widespread offence </a:t>
            </a:r>
            <a:endParaRPr lang="en-GB" b="1" dirty="0">
              <a:solidFill>
                <a:srgbClr val="FF0000"/>
              </a:solidFill>
            </a:endParaRPr>
          </a:p>
        </p:txBody>
      </p:sp>
      <p:sp>
        <p:nvSpPr>
          <p:cNvPr id="4" name="Rectangle 3"/>
          <p:cNvSpPr/>
          <p:nvPr/>
        </p:nvSpPr>
        <p:spPr>
          <a:xfrm>
            <a:off x="8392509" y="4026753"/>
            <a:ext cx="3536732" cy="369332"/>
          </a:xfrm>
          <a:prstGeom prst="rect">
            <a:avLst/>
          </a:prstGeom>
        </p:spPr>
        <p:txBody>
          <a:bodyPr wrap="square">
            <a:spAutoFit/>
          </a:bodyPr>
          <a:lstStyle/>
          <a:p>
            <a:r>
              <a:rPr lang="en-GB" b="1" i="1" dirty="0" smtClean="0">
                <a:solidFill>
                  <a:srgbClr val="0070C0"/>
                </a:solidFill>
              </a:rPr>
              <a:t>Joking is not a defence…</a:t>
            </a:r>
            <a:endParaRPr lang="en-GB" b="1" dirty="0">
              <a:solidFill>
                <a:srgbClr val="0070C0"/>
              </a:solidFill>
            </a:endParaRPr>
          </a:p>
        </p:txBody>
      </p:sp>
      <p:sp>
        <p:nvSpPr>
          <p:cNvPr id="5" name="Rectangle 4"/>
          <p:cNvSpPr/>
          <p:nvPr/>
        </p:nvSpPr>
        <p:spPr>
          <a:xfrm>
            <a:off x="8240108" y="1539961"/>
            <a:ext cx="3536732" cy="369332"/>
          </a:xfrm>
          <a:prstGeom prst="rect">
            <a:avLst/>
          </a:prstGeom>
        </p:spPr>
        <p:txBody>
          <a:bodyPr wrap="square">
            <a:spAutoFit/>
          </a:bodyPr>
          <a:lstStyle/>
          <a:p>
            <a:r>
              <a:rPr lang="en-GB" b="1" i="1" dirty="0" smtClean="0"/>
              <a:t>From 14 June 2019</a:t>
            </a:r>
            <a:endParaRPr lang="en-GB" b="1" dirty="0"/>
          </a:p>
        </p:txBody>
      </p:sp>
      <p:sp>
        <p:nvSpPr>
          <p:cNvPr id="6" name="Title 1"/>
          <p:cNvSpPr txBox="1">
            <a:spLocks/>
          </p:cNvSpPr>
          <p:nvPr/>
        </p:nvSpPr>
        <p:spPr>
          <a:xfrm>
            <a:off x="838200" y="0"/>
            <a:ext cx="10515600" cy="109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B0F0"/>
                </a:solidFill>
              </a:rPr>
              <a:t>ASA &amp; CAP</a:t>
            </a:r>
            <a:endParaRPr lang="en-GB" b="1" dirty="0">
              <a:solidFill>
                <a:srgbClr val="00B0F0"/>
              </a:solidFill>
            </a:endParaRPr>
          </a:p>
        </p:txBody>
      </p:sp>
    </p:spTree>
    <p:extLst>
      <p:ext uri="{BB962C8B-B14F-4D97-AF65-F5344CB8AC3E}">
        <p14:creationId xmlns:p14="http://schemas.microsoft.com/office/powerpoint/2010/main" val="2857052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506" y="1573306"/>
            <a:ext cx="10968627" cy="480131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solidFill>
                  <a:srgbClr val="C00000"/>
                </a:solidFill>
              </a:rPr>
              <a:t>Advertisers should bear in mind that for claims on their own websites and in other non-paid-for-space online under their control to be classified as advertising, they must be “directly connected with the supply of goods, services, opportunities or prizes".</a:t>
            </a:r>
          </a:p>
          <a:p>
            <a:endParaRPr lang="en-GB" b="1" dirty="0" smtClean="0"/>
          </a:p>
          <a:p>
            <a:r>
              <a:rPr lang="en-GB" dirty="0"/>
              <a:t>V</a:t>
            </a:r>
            <a:r>
              <a:rPr lang="en-GB" dirty="0" smtClean="0">
                <a:effectLst/>
              </a:rPr>
              <a:t>ery strict rules on the disclosure of ads, in other words being upfront and clear about when an ad is an ad, and we take action against advertisers who try and make ads look like editorial content. </a:t>
            </a:r>
          </a:p>
          <a:p>
            <a:endParaRPr lang="en-GB" dirty="0"/>
          </a:p>
          <a:p>
            <a:r>
              <a:rPr lang="en-GB" dirty="0" smtClean="0">
                <a:effectLst/>
              </a:rPr>
              <a:t>It is important that any posts where the advertiser is paying the content-owner and has full editorial control over the message or visual being seen by the consumer, are labelled correctly with the word “ad” or “advert” to let consumers know this content was not spontaneously generated. </a:t>
            </a:r>
          </a:p>
          <a:p>
            <a:r>
              <a:rPr lang="en-GB" dirty="0" smtClean="0">
                <a:effectLst/>
              </a:rPr>
              <a:t/>
            </a:r>
            <a:br>
              <a:rPr lang="en-GB" dirty="0" smtClean="0">
                <a:effectLst/>
              </a:rPr>
            </a:br>
            <a:r>
              <a:rPr lang="en-GB" dirty="0" smtClean="0">
                <a:effectLst/>
              </a:rPr>
              <a:t>Ads that appear in-app or in-game should also be clearly labelled as ads and not disguised as part of the app’s or game’s content. </a:t>
            </a:r>
          </a:p>
          <a:p>
            <a:endParaRPr lang="en-GB" dirty="0"/>
          </a:p>
          <a:p>
            <a:r>
              <a:rPr lang="en-GB" dirty="0" err="1" smtClean="0"/>
              <a:t>Advergames</a:t>
            </a:r>
            <a:r>
              <a:rPr lang="en-GB" dirty="0" smtClean="0"/>
              <a:t> which typically are electronic games used to advertise a product, brand or an organisation are also covered by the advertising rules and should not mislead or cause harm and offence. </a:t>
            </a:r>
          </a:p>
          <a:p>
            <a:endParaRPr lang="en-GB" dirty="0">
              <a:effectLst/>
            </a:endParaRPr>
          </a:p>
        </p:txBody>
      </p:sp>
      <p:sp>
        <p:nvSpPr>
          <p:cNvPr id="4" name="Title 1"/>
          <p:cNvSpPr txBox="1">
            <a:spLocks/>
          </p:cNvSpPr>
          <p:nvPr/>
        </p:nvSpPr>
        <p:spPr>
          <a:xfrm>
            <a:off x="506506" y="71718"/>
            <a:ext cx="10515600" cy="109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B0F0"/>
                </a:solidFill>
              </a:rPr>
              <a:t>ASA &amp; CAP</a:t>
            </a:r>
            <a:endParaRPr lang="en-GB" b="1" dirty="0">
              <a:solidFill>
                <a:srgbClr val="00B0F0"/>
              </a:solidFill>
            </a:endParaRPr>
          </a:p>
        </p:txBody>
      </p:sp>
    </p:spTree>
    <p:extLst>
      <p:ext uri="{BB962C8B-B14F-4D97-AF65-F5344CB8AC3E}">
        <p14:creationId xmlns:p14="http://schemas.microsoft.com/office/powerpoint/2010/main" val="1653147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91599"/>
          </a:xfrm>
        </p:spPr>
        <p:txBody>
          <a:bodyPr/>
          <a:lstStyle/>
          <a:p>
            <a:r>
              <a:rPr lang="en-GB" b="1" dirty="0" smtClean="0">
                <a:solidFill>
                  <a:srgbClr val="00B0F0"/>
                </a:solidFill>
              </a:rPr>
              <a:t>ASA or CMA ?</a:t>
            </a:r>
            <a:endParaRPr lang="en-GB" b="1" dirty="0">
              <a:solidFill>
                <a:srgbClr val="00B0F0"/>
              </a:solidFill>
            </a:endParaRPr>
          </a:p>
        </p:txBody>
      </p:sp>
      <p:sp>
        <p:nvSpPr>
          <p:cNvPr id="3" name="Content Placeholder 2"/>
          <p:cNvSpPr>
            <a:spLocks noGrp="1"/>
          </p:cNvSpPr>
          <p:nvPr>
            <p:ph idx="1"/>
          </p:nvPr>
        </p:nvSpPr>
        <p:spPr>
          <a:xfrm>
            <a:off x="838200" y="662152"/>
            <a:ext cx="11127828" cy="5770179"/>
          </a:xfrm>
        </p:spPr>
        <p:txBody>
          <a:bodyPr>
            <a:normAutofit lnSpcReduction="10000"/>
          </a:bodyPr>
          <a:lstStyle/>
          <a:p>
            <a:endParaRPr lang="en-GB" dirty="0" smtClean="0"/>
          </a:p>
          <a:p>
            <a:r>
              <a:rPr lang="en-GB" b="1" u="sng" dirty="0" smtClean="0">
                <a:solidFill>
                  <a:srgbClr val="0070C0"/>
                </a:solidFill>
              </a:rPr>
              <a:t>Ad </a:t>
            </a:r>
            <a:r>
              <a:rPr lang="en-GB" b="1" dirty="0" smtClean="0">
                <a:solidFill>
                  <a:srgbClr val="0070C0"/>
                </a:solidFill>
              </a:rPr>
              <a:t>? </a:t>
            </a:r>
            <a:r>
              <a:rPr lang="en-GB" b="1" dirty="0" smtClean="0"/>
              <a:t>	</a:t>
            </a:r>
            <a:r>
              <a:rPr lang="en-GB" b="1" dirty="0" smtClean="0">
                <a:solidFill>
                  <a:srgbClr val="0070C0"/>
                </a:solidFill>
              </a:rPr>
              <a:t>Your brand controls claims, content &amp; editorial </a:t>
            </a:r>
          </a:p>
          <a:p>
            <a:endParaRPr lang="en-GB" b="1" dirty="0" smtClean="0">
              <a:solidFill>
                <a:srgbClr val="0070C0"/>
              </a:solidFill>
            </a:endParaRPr>
          </a:p>
          <a:p>
            <a:pPr marL="0" indent="0">
              <a:buNone/>
            </a:pPr>
            <a:r>
              <a:rPr lang="en-GB" b="1" dirty="0" smtClean="0"/>
              <a:t>= CAP Code applies, ASA rules/informally resolves/sanctions</a:t>
            </a:r>
          </a:p>
          <a:p>
            <a:endParaRPr lang="en-GB" b="1" dirty="0"/>
          </a:p>
          <a:p>
            <a:r>
              <a:rPr lang="en-GB" b="1" u="sng" dirty="0" smtClean="0">
                <a:solidFill>
                  <a:srgbClr val="0070C0"/>
                </a:solidFill>
              </a:rPr>
              <a:t>Sponsorship</a:t>
            </a:r>
            <a:r>
              <a:rPr lang="en-GB" b="1" dirty="0" smtClean="0">
                <a:solidFill>
                  <a:srgbClr val="0070C0"/>
                </a:solidFill>
              </a:rPr>
              <a:t> ? Your brand pays for an opinion, no control of content </a:t>
            </a:r>
            <a:endParaRPr lang="en-GB" b="1" dirty="0">
              <a:solidFill>
                <a:srgbClr val="0070C0"/>
              </a:solidFill>
            </a:endParaRPr>
          </a:p>
          <a:p>
            <a:endParaRPr lang="en-GB" b="1" dirty="0" smtClean="0">
              <a:solidFill>
                <a:srgbClr val="0070C0"/>
              </a:solidFill>
            </a:endParaRPr>
          </a:p>
          <a:p>
            <a:pPr marL="0" indent="0">
              <a:buNone/>
            </a:pPr>
            <a:r>
              <a:rPr lang="en-GB" b="1" dirty="0" smtClean="0"/>
              <a:t>= CMA </a:t>
            </a:r>
            <a:r>
              <a:rPr lang="en-GB" b="1" dirty="0" smtClean="0"/>
              <a:t>investigates &amp; </a:t>
            </a:r>
            <a:r>
              <a:rPr lang="en-GB" b="1" dirty="0" smtClean="0"/>
              <a:t>enforces</a:t>
            </a:r>
          </a:p>
          <a:p>
            <a:pPr lvl="1"/>
            <a:endParaRPr lang="en-GB" sz="2800" b="1" dirty="0">
              <a:solidFill>
                <a:srgbClr val="0070C0"/>
              </a:solidFill>
            </a:endParaRPr>
          </a:p>
          <a:p>
            <a:r>
              <a:rPr lang="en-GB" b="1" u="sng" dirty="0" smtClean="0">
                <a:solidFill>
                  <a:srgbClr val="0070C0"/>
                </a:solidFill>
              </a:rPr>
              <a:t>Sanctions ? </a:t>
            </a:r>
          </a:p>
          <a:p>
            <a:pPr marL="0" indent="0">
              <a:buNone/>
            </a:pPr>
            <a:r>
              <a:rPr lang="en-GB" b="1" dirty="0" smtClean="0">
                <a:solidFill>
                  <a:srgbClr val="0070C0"/>
                </a:solidFill>
              </a:rPr>
              <a:t>= Named on website, Disqualified from industry awards – for ASA</a:t>
            </a:r>
          </a:p>
          <a:p>
            <a:pPr marL="0" indent="0">
              <a:buNone/>
            </a:pPr>
            <a:r>
              <a:rPr lang="en-GB" b="1" dirty="0" smtClean="0">
                <a:solidFill>
                  <a:srgbClr val="0070C0"/>
                </a:solidFill>
              </a:rPr>
              <a:t>= Formal Undertakings to CMA, contacts by CMA with all customers</a:t>
            </a:r>
          </a:p>
          <a:p>
            <a:pPr marL="0" indent="0">
              <a:buNone/>
            </a:pPr>
            <a:endParaRPr lang="en-GB" b="1" dirty="0" smtClean="0">
              <a:solidFill>
                <a:srgbClr val="0070C0"/>
              </a:solidFill>
            </a:endParaRPr>
          </a:p>
          <a:p>
            <a:pPr marL="0" indent="0">
              <a:buNone/>
            </a:pPr>
            <a:endParaRPr lang="en-GB" b="1" dirty="0">
              <a:solidFill>
                <a:srgbClr val="0070C0"/>
              </a:solidFill>
            </a:endParaRPr>
          </a:p>
        </p:txBody>
      </p:sp>
    </p:spTree>
    <p:extLst>
      <p:ext uri="{BB962C8B-B14F-4D97-AF65-F5344CB8AC3E}">
        <p14:creationId xmlns:p14="http://schemas.microsoft.com/office/powerpoint/2010/main" val="709080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94" y="1374009"/>
            <a:ext cx="3938956" cy="2631223"/>
          </a:xfrm>
          <a:prstGeom prst="rect">
            <a:avLst/>
          </a:prstGeom>
        </p:spPr>
      </p:pic>
      <p:pic>
        <p:nvPicPr>
          <p:cNvPr id="3" name="Picture 2"/>
          <p:cNvPicPr>
            <a:picLocks noChangeAspect="1"/>
          </p:cNvPicPr>
          <p:nvPr/>
        </p:nvPicPr>
        <p:blipFill>
          <a:blip r:embed="rId3"/>
          <a:stretch>
            <a:fillRect/>
          </a:stretch>
        </p:blipFill>
        <p:spPr>
          <a:xfrm>
            <a:off x="5240910" y="1385602"/>
            <a:ext cx="2038896" cy="2038896"/>
          </a:xfrm>
          <a:prstGeom prst="rect">
            <a:avLst/>
          </a:prstGeom>
        </p:spPr>
      </p:pic>
      <p:sp>
        <p:nvSpPr>
          <p:cNvPr id="4" name="Rectangle 3"/>
          <p:cNvSpPr/>
          <p:nvPr/>
        </p:nvSpPr>
        <p:spPr>
          <a:xfrm>
            <a:off x="7718612" y="1374009"/>
            <a:ext cx="4073994" cy="2031325"/>
          </a:xfrm>
          <a:prstGeom prst="rect">
            <a:avLst/>
          </a:prstGeom>
        </p:spPr>
        <p:txBody>
          <a:bodyPr wrap="square">
            <a:spAutoFit/>
          </a:bodyPr>
          <a:lstStyle/>
          <a:p>
            <a:r>
              <a:rPr lang="en-GB" dirty="0" smtClean="0">
                <a:solidFill>
                  <a:srgbClr val="7030A0"/>
                </a:solidFill>
                <a:latin typeface="Arial" panose="020B0604020202020204" pitchFamily="34" charset="0"/>
              </a:rPr>
              <a:t>… w</a:t>
            </a:r>
            <a:r>
              <a:rPr lang="en-GB" dirty="0" smtClean="0">
                <a:solidFill>
                  <a:srgbClr val="7030A0"/>
                </a:solidFill>
                <a:effectLst/>
                <a:latin typeface="Arial" panose="020B0604020202020204" pitchFamily="34" charset="0"/>
              </a:rPr>
              <a:t>ill ensure that any editorial content it uses to promote the products of a third party, where a trader has paid for the promotion, will make that fact clear in the content or through images or sounds clearly identifiable by the consumer.</a:t>
            </a:r>
            <a:endParaRPr lang="en-GB" dirty="0">
              <a:solidFill>
                <a:srgbClr val="7030A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992" y="4240950"/>
            <a:ext cx="2819400" cy="857250"/>
          </a:xfrm>
          <a:prstGeom prst="rect">
            <a:avLst/>
          </a:prstGeom>
        </p:spPr>
      </p:pic>
      <p:sp>
        <p:nvSpPr>
          <p:cNvPr id="6" name="Rectangle 1"/>
          <p:cNvSpPr>
            <a:spLocks noChangeArrowheads="1"/>
          </p:cNvSpPr>
          <p:nvPr/>
        </p:nvSpPr>
        <p:spPr bwMode="auto">
          <a:xfrm>
            <a:off x="4664170" y="4082538"/>
            <a:ext cx="739402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7030A0"/>
              </a:solidFill>
              <a:effectLst/>
              <a:latin typeface="Arial" panose="020B0604020202020204" pitchFamily="34" charset="0"/>
            </a:endParaRPr>
          </a:p>
          <a:p>
            <a:pPr lvl="0" eaLnBrk="0" fontAlgn="base" hangingPunct="0">
              <a:spcBef>
                <a:spcPct val="0"/>
              </a:spcBef>
              <a:spcAft>
                <a:spcPct val="0"/>
              </a:spcAft>
              <a:buFontTx/>
              <a:buChar char="•"/>
            </a:pPr>
            <a:r>
              <a:rPr lang="en-US" altLang="en-US" dirty="0">
                <a:solidFill>
                  <a:srgbClr val="7030A0"/>
                </a:solidFill>
                <a:latin typeface="Arial" panose="020B0604020202020204" pitchFamily="34" charset="0"/>
              </a:rPr>
              <a:t>have ceased the practice of writing fake reviews for their clients; and </a:t>
            </a:r>
          </a:p>
          <a:p>
            <a:pPr lvl="0" eaLnBrk="0" fontAlgn="base" hangingPunct="0">
              <a:spcBef>
                <a:spcPct val="0"/>
              </a:spcBef>
              <a:spcAft>
                <a:spcPct val="0"/>
              </a:spcAft>
              <a:buFontTx/>
              <a:buChar char="•"/>
            </a:pPr>
            <a:r>
              <a:rPr lang="en-US" altLang="en-US" dirty="0">
                <a:solidFill>
                  <a:srgbClr val="7030A0"/>
                </a:solidFill>
                <a:latin typeface="Arial" panose="020B0604020202020204" pitchFamily="34" charset="0"/>
              </a:rPr>
              <a:t>will take steps to remove the fake reviews already posted online. </a:t>
            </a:r>
          </a:p>
          <a:p>
            <a:pPr lvl="0" eaLnBrk="0" fontAlgn="base" hangingPunct="0">
              <a:spcBef>
                <a:spcPct val="0"/>
              </a:spcBef>
              <a:spcAft>
                <a:spcPct val="0"/>
              </a:spcAft>
            </a:pPr>
            <a:endParaRPr lang="en-US" altLang="en-US" dirty="0" smtClean="0">
              <a:solidFill>
                <a:srgbClr val="7030A0"/>
              </a:solidFill>
              <a:latin typeface="Arial" panose="020B0604020202020204" pitchFamily="34" charset="0"/>
            </a:endParaRPr>
          </a:p>
          <a:p>
            <a:pPr lvl="0" eaLnBrk="0" fontAlgn="base" hangingPunct="0">
              <a:spcBef>
                <a:spcPct val="0"/>
              </a:spcBef>
              <a:spcAft>
                <a:spcPct val="0"/>
              </a:spcAft>
            </a:pPr>
            <a:r>
              <a:rPr lang="en-US" altLang="en-US" dirty="0" smtClean="0">
                <a:solidFill>
                  <a:srgbClr val="7030A0"/>
                </a:solidFill>
                <a:latin typeface="Arial" panose="020B0604020202020204" pitchFamily="34" charset="0"/>
              </a:rPr>
              <a:t>In </a:t>
            </a:r>
            <a:r>
              <a:rPr lang="en-US" altLang="en-US" dirty="0">
                <a:solidFill>
                  <a:srgbClr val="7030A0"/>
                </a:solidFill>
                <a:latin typeface="Arial" panose="020B0604020202020204" pitchFamily="34" charset="0"/>
              </a:rPr>
              <a:t>addition, the CMA has written to Total SEO’s clients to warn them that third parties writing fake reviews on their behalf might lead to them breaking consumer protection law themselves</a:t>
            </a:r>
            <a:r>
              <a:rPr kumimoji="0" lang="en-US" altLang="en-US" sz="1800" b="0" i="0" u="none" strike="noStrike" cap="none" normalizeH="0" baseline="0" dirty="0" smtClean="0">
                <a:ln>
                  <a:noFill/>
                </a:ln>
                <a:solidFill>
                  <a:srgbClr val="7030A0"/>
                </a:solidFill>
                <a:effectLst/>
                <a:latin typeface="Arial" panose="020B0604020202020204" pitchFamily="34" charset="0"/>
              </a:rPr>
              <a:t>.</a:t>
            </a:r>
          </a:p>
        </p:txBody>
      </p:sp>
      <p:sp>
        <p:nvSpPr>
          <p:cNvPr id="7"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00B0F0"/>
                </a:solidFill>
              </a:rPr>
              <a:t>CMA investigated Online Reviews</a:t>
            </a:r>
            <a:endParaRPr lang="en-GB" b="1" dirty="0">
              <a:solidFill>
                <a:srgbClr val="00B0F0"/>
              </a:solidFill>
            </a:endParaRPr>
          </a:p>
        </p:txBody>
      </p:sp>
    </p:spTree>
    <p:extLst>
      <p:ext uri="{BB962C8B-B14F-4D97-AF65-F5344CB8AC3E}">
        <p14:creationId xmlns:p14="http://schemas.microsoft.com/office/powerpoint/2010/main" val="1105088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rPr>
              <a:t>Meta tags</a:t>
            </a:r>
            <a:endParaRPr lang="en-GB" b="1" dirty="0">
              <a:solidFill>
                <a:srgbClr val="00B0F0"/>
              </a:solidFill>
            </a:endParaRPr>
          </a:p>
        </p:txBody>
      </p:sp>
      <p:sp>
        <p:nvSpPr>
          <p:cNvPr id="3" name="Content Placeholder 2"/>
          <p:cNvSpPr>
            <a:spLocks noGrp="1"/>
          </p:cNvSpPr>
          <p:nvPr>
            <p:ph idx="1"/>
          </p:nvPr>
        </p:nvSpPr>
        <p:spPr/>
        <p:txBody>
          <a:bodyPr/>
          <a:lstStyle/>
          <a:p>
            <a:r>
              <a:rPr lang="en-GB" dirty="0" smtClean="0">
                <a:solidFill>
                  <a:srgbClr val="0070C0"/>
                </a:solidFill>
              </a:rPr>
              <a:t>What if a competitor uses meta </a:t>
            </a:r>
            <a:r>
              <a:rPr lang="en-GB" dirty="0">
                <a:solidFill>
                  <a:srgbClr val="0070C0"/>
                </a:solidFill>
              </a:rPr>
              <a:t>tags to divert traffic away from </a:t>
            </a:r>
            <a:r>
              <a:rPr lang="en-GB" dirty="0" smtClean="0">
                <a:solidFill>
                  <a:srgbClr val="0070C0"/>
                </a:solidFill>
              </a:rPr>
              <a:t>your sites by using your brand in its HTML coding ?</a:t>
            </a:r>
          </a:p>
          <a:p>
            <a:endParaRPr lang="en-GB" dirty="0">
              <a:solidFill>
                <a:srgbClr val="0070C0"/>
              </a:solidFill>
            </a:endParaRPr>
          </a:p>
          <a:p>
            <a:r>
              <a:rPr lang="en-GB" dirty="0" smtClean="0"/>
              <a:t>Playboy was successful in claiming its trade mark was infringed</a:t>
            </a:r>
          </a:p>
          <a:p>
            <a:endParaRPr lang="en-GB" dirty="0"/>
          </a:p>
          <a:p>
            <a:r>
              <a:rPr lang="en-GB" dirty="0" smtClean="0"/>
              <a:t>REED was not… </a:t>
            </a:r>
            <a:endParaRPr lang="en-GB" dirty="0"/>
          </a:p>
        </p:txBody>
      </p:sp>
    </p:spTree>
    <p:extLst>
      <p:ext uri="{BB962C8B-B14F-4D97-AF65-F5344CB8AC3E}">
        <p14:creationId xmlns:p14="http://schemas.microsoft.com/office/powerpoint/2010/main" val="2890255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99" y="233363"/>
            <a:ext cx="4199867" cy="31531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835" y="233363"/>
            <a:ext cx="4199868" cy="31531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99" y="3500975"/>
            <a:ext cx="4163080" cy="312557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386" y="3500975"/>
            <a:ext cx="4147317" cy="3113738"/>
          </a:xfrm>
          <a:prstGeom prst="rect">
            <a:avLst/>
          </a:prstGeom>
        </p:spPr>
      </p:pic>
    </p:spTree>
    <p:extLst>
      <p:ext uri="{BB962C8B-B14F-4D97-AF65-F5344CB8AC3E}">
        <p14:creationId xmlns:p14="http://schemas.microsoft.com/office/powerpoint/2010/main" val="383018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4" y="327041"/>
            <a:ext cx="10822053" cy="6089525"/>
          </a:xfrm>
          <a:prstGeom prst="rect">
            <a:avLst/>
          </a:prstGeom>
        </p:spPr>
      </p:pic>
    </p:spTree>
    <p:extLst>
      <p:ext uri="{BB962C8B-B14F-4D97-AF65-F5344CB8AC3E}">
        <p14:creationId xmlns:p14="http://schemas.microsoft.com/office/powerpoint/2010/main" val="23940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489" y="611736"/>
            <a:ext cx="4329897" cy="32508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846" y="2645488"/>
            <a:ext cx="4329897" cy="3250816"/>
          </a:xfrm>
          <a:prstGeom prst="rect">
            <a:avLst/>
          </a:prstGeom>
        </p:spPr>
      </p:pic>
    </p:spTree>
    <p:extLst>
      <p:ext uri="{BB962C8B-B14F-4D97-AF65-F5344CB8AC3E}">
        <p14:creationId xmlns:p14="http://schemas.microsoft.com/office/powerpoint/2010/main" val="2542187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A11CCC50-BD18-4C60-8B6A-0619C866AFBD}" type="slidenum">
              <a:rPr lang="en-GB" altLang="en-US" sz="1200">
                <a:solidFill>
                  <a:srgbClr val="343D41"/>
                </a:solidFill>
                <a:latin typeface="Georgia" panose="02040502050405020303" pitchFamily="18" charset="0"/>
              </a:rPr>
              <a:pPr eaLnBrk="1" hangingPunct="1"/>
              <a:t>31</a:t>
            </a:fld>
            <a:endParaRPr lang="en-GB" altLang="en-US" sz="1200">
              <a:solidFill>
                <a:srgbClr val="343D41"/>
              </a:solidFill>
              <a:latin typeface="Georgia" panose="02040502050405020303" pitchFamily="18" charset="0"/>
            </a:endParaRPr>
          </a:p>
        </p:txBody>
      </p:sp>
      <p:sp>
        <p:nvSpPr>
          <p:cNvPr id="149507" name="Rectangle 2"/>
          <p:cNvSpPr>
            <a:spLocks noGrp="1" noChangeArrowheads="1"/>
          </p:cNvSpPr>
          <p:nvPr>
            <p:ph type="title"/>
            <p:custDataLst>
              <p:tags r:id="rId2"/>
            </p:custDataLst>
          </p:nvPr>
        </p:nvSpPr>
        <p:spPr>
          <a:xfrm>
            <a:off x="838200" y="278933"/>
            <a:ext cx="10515600" cy="1325563"/>
          </a:xfrm>
        </p:spPr>
        <p:txBody>
          <a:bodyPr/>
          <a:lstStyle/>
          <a:p>
            <a:pPr eaLnBrk="1" hangingPunct="1"/>
            <a:r>
              <a:rPr lang="en-GB" altLang="en-US" b="1" dirty="0" smtClean="0">
                <a:solidFill>
                  <a:srgbClr val="00B0F0"/>
                </a:solidFill>
              </a:rPr>
              <a:t>Colour </a:t>
            </a:r>
            <a:r>
              <a:rPr lang="en-GB" altLang="en-US" b="1" dirty="0" smtClean="0">
                <a:solidFill>
                  <a:srgbClr val="00B0F0"/>
                </a:solidFill>
              </a:rPr>
              <a:t>as a Trade Mark</a:t>
            </a:r>
          </a:p>
        </p:txBody>
      </p:sp>
      <p:sp>
        <p:nvSpPr>
          <p:cNvPr id="149508" name="Rectangle 3"/>
          <p:cNvSpPr>
            <a:spLocks noGrp="1" noChangeArrowheads="1"/>
          </p:cNvSpPr>
          <p:nvPr>
            <p:ph type="body" idx="1"/>
            <p:custDataLst>
              <p:tags r:id="rId3"/>
            </p:custDataLst>
          </p:nvPr>
        </p:nvSpPr>
        <p:spPr>
          <a:xfrm>
            <a:off x="842682" y="1913498"/>
            <a:ext cx="9440022" cy="4249737"/>
          </a:xfrm>
        </p:spPr>
        <p:txBody>
          <a:bodyPr>
            <a:normAutofit fontScale="92500" lnSpcReduction="10000"/>
          </a:bodyPr>
          <a:lstStyle/>
          <a:p>
            <a:pPr marL="0" indent="0">
              <a:buFontTx/>
              <a:buChar char="•"/>
            </a:pPr>
            <a:r>
              <a:rPr lang="en-GB" altLang="en-US" dirty="0" smtClean="0">
                <a:solidFill>
                  <a:schemeClr val="tx1"/>
                </a:solidFill>
              </a:rPr>
              <a:t> Colour is registrable as a trade mark if capable of distinguishing goods/services of one business from those of another </a:t>
            </a:r>
          </a:p>
          <a:p>
            <a:pPr marL="0" indent="0"/>
            <a:endParaRPr lang="en-GB" altLang="en-US" dirty="0" smtClean="0"/>
          </a:p>
          <a:p>
            <a:pPr marL="0" indent="0">
              <a:buFontTx/>
              <a:buChar char="•"/>
            </a:pPr>
            <a:r>
              <a:rPr lang="en-GB" altLang="en-US" dirty="0" smtClean="0">
                <a:solidFill>
                  <a:schemeClr val="tx1"/>
                </a:solidFill>
              </a:rPr>
              <a:t> It can be difficult to establish that colour (on its own) identifies a particular business…</a:t>
            </a:r>
          </a:p>
          <a:p>
            <a:pPr marL="0" indent="0"/>
            <a:endParaRPr lang="en-GB" altLang="en-US" dirty="0" smtClean="0">
              <a:solidFill>
                <a:schemeClr val="tx1"/>
              </a:solidFill>
            </a:endParaRPr>
          </a:p>
          <a:p>
            <a:pPr marL="0" indent="0">
              <a:buNone/>
            </a:pPr>
            <a:r>
              <a:rPr lang="en-GB" altLang="en-US" dirty="0" smtClean="0"/>
              <a:t>Nestlé </a:t>
            </a:r>
            <a:r>
              <a:rPr lang="en-GB" altLang="en-US" dirty="0" smtClean="0"/>
              <a:t>SA </a:t>
            </a:r>
            <a:r>
              <a:rPr lang="en-GB" altLang="en-US" dirty="0" smtClean="0"/>
              <a:t>opposed </a:t>
            </a:r>
            <a:r>
              <a:rPr lang="en-GB" altLang="en-US" dirty="0" smtClean="0"/>
              <a:t>Cadbury UK </a:t>
            </a:r>
            <a:r>
              <a:rPr lang="en-GB" altLang="en-US" dirty="0" smtClean="0"/>
              <a:t>seeking to register purple packaging</a:t>
            </a:r>
            <a:endParaRPr lang="en-GB" altLang="en-US" dirty="0" smtClean="0">
              <a:solidFill>
                <a:schemeClr val="tx1"/>
              </a:solidFill>
            </a:endParaRPr>
          </a:p>
          <a:p>
            <a:pPr marL="0" indent="0">
              <a:buNone/>
            </a:pPr>
            <a:r>
              <a:rPr lang="en-GB" altLang="en-US" dirty="0" smtClean="0">
                <a:solidFill>
                  <a:schemeClr val="tx1"/>
                </a:solidFill>
              </a:rPr>
              <a:t>Cadbury had secured data &amp; feedback, </a:t>
            </a:r>
            <a:r>
              <a:rPr lang="en-GB" altLang="en-US" dirty="0" smtClean="0">
                <a:solidFill>
                  <a:schemeClr val="tx1"/>
                </a:solidFill>
              </a:rPr>
              <a:t>that </a:t>
            </a:r>
            <a:r>
              <a:rPr lang="en-GB" altLang="en-US" dirty="0" smtClean="0">
                <a:solidFill>
                  <a:schemeClr val="tx1"/>
                </a:solidFill>
              </a:rPr>
              <a:t>showed how members of the </a:t>
            </a:r>
            <a:r>
              <a:rPr lang="en-GB" altLang="en-US" dirty="0" smtClean="0">
                <a:solidFill>
                  <a:schemeClr val="tx1"/>
                </a:solidFill>
              </a:rPr>
              <a:t>public associated the colour purple itself with Cadbury's </a:t>
            </a:r>
            <a:r>
              <a:rPr lang="en-GB" altLang="en-US" dirty="0" smtClean="0">
                <a:solidFill>
                  <a:schemeClr val="tx1"/>
                </a:solidFill>
              </a:rPr>
              <a:t>chocolate.  Cadbury </a:t>
            </a:r>
            <a:r>
              <a:rPr lang="en-GB" altLang="en-US" dirty="0" smtClean="0">
                <a:solidFill>
                  <a:schemeClr val="tx1"/>
                </a:solidFill>
              </a:rPr>
              <a:t>were entitled to </a:t>
            </a:r>
            <a:r>
              <a:rPr lang="en-GB" altLang="en-US" dirty="0" smtClean="0">
                <a:solidFill>
                  <a:schemeClr val="tx1"/>
                </a:solidFill>
              </a:rPr>
              <a:t>apply for a </a:t>
            </a:r>
            <a:r>
              <a:rPr lang="en-GB" altLang="en-US" dirty="0" smtClean="0">
                <a:solidFill>
                  <a:schemeClr val="tx1"/>
                </a:solidFill>
              </a:rPr>
              <a:t>registered trade mark for that colour for </a:t>
            </a:r>
            <a:r>
              <a:rPr lang="en-GB" altLang="en-US" dirty="0" smtClean="0">
                <a:solidFill>
                  <a:schemeClr val="tx1"/>
                </a:solidFill>
              </a:rPr>
              <a:t>chocolate packaging.</a:t>
            </a:r>
            <a:endParaRPr lang="en-GB" altLang="en-US" dirty="0" smtClean="0">
              <a:solidFill>
                <a:schemeClr val="tx1"/>
              </a:solidFill>
            </a:endParaRPr>
          </a:p>
          <a:p>
            <a:pPr marL="0" indent="0">
              <a:buFontTx/>
              <a:buChar char="•"/>
            </a:pPr>
            <a:endParaRPr lang="en-GB" altLang="en-US" dirty="0" smtClean="0">
              <a:solidFill>
                <a:schemeClr val="tx1"/>
              </a:solidFill>
            </a:endParaRPr>
          </a:p>
          <a:p>
            <a:pPr marL="0" indent="0">
              <a:buFontTx/>
              <a:buChar char="•"/>
            </a:pPr>
            <a:endParaRPr lang="en-GB" altLang="en-US" dirty="0" smtClean="0">
              <a:solidFill>
                <a:schemeClr val="tx1"/>
              </a:solidFill>
            </a:endParaRPr>
          </a:p>
          <a:p>
            <a:pPr marL="0" indent="0">
              <a:buFontTx/>
              <a:buChar char="•"/>
            </a:pPr>
            <a:endParaRPr lang="en-GB" altLang="en-US" dirty="0" smtClean="0">
              <a:solidFill>
                <a:schemeClr val="tx1"/>
              </a:solidFill>
            </a:endParaRPr>
          </a:p>
        </p:txBody>
      </p:sp>
      <p:pic>
        <p:nvPicPr>
          <p:cNvPr id="149509" name="Picture 7" descr="ANd9GcTK6kDnyaTFp_8Nf51tHWL-ZoqFhiTw8LYDhiTTUlVbW2SaD96WmMq-125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33375"/>
            <a:ext cx="3009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56553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FFFFFF"/>
                </a:solidFill>
                <a:latin typeface="Georgia" panose="02040502050405020303" pitchFamily="18" charset="0"/>
              </a:rPr>
              <a:t>Page </a:t>
            </a:r>
            <a:fld id="{FE902ADC-AE89-498E-A940-9C2EE905EEA0}" type="slidenum">
              <a:rPr lang="en-GB" altLang="en-US" sz="1200">
                <a:solidFill>
                  <a:srgbClr val="FFFFFF"/>
                </a:solidFill>
                <a:latin typeface="Georgia" panose="02040502050405020303" pitchFamily="18" charset="0"/>
              </a:rPr>
              <a:pPr eaLnBrk="1" hangingPunct="1"/>
              <a:t>32</a:t>
            </a:fld>
            <a:endParaRPr lang="en-GB" altLang="en-US" sz="1200">
              <a:solidFill>
                <a:srgbClr val="FFFFFF"/>
              </a:solidFill>
              <a:latin typeface="Georgia" panose="02040502050405020303" pitchFamily="18" charset="0"/>
            </a:endParaRPr>
          </a:p>
        </p:txBody>
      </p:sp>
      <p:sp>
        <p:nvSpPr>
          <p:cNvPr id="151555" name="Rectangle 2"/>
          <p:cNvSpPr>
            <a:spLocks noGrp="1" noChangeArrowheads="1"/>
          </p:cNvSpPr>
          <p:nvPr>
            <p:ph type="title"/>
            <p:custDataLst>
              <p:tags r:id="rId2"/>
            </p:custDataLst>
          </p:nvPr>
        </p:nvSpPr>
        <p:spPr/>
        <p:txBody>
          <a:bodyPr/>
          <a:lstStyle/>
          <a:p>
            <a:pPr eaLnBrk="1" hangingPunct="1"/>
            <a:r>
              <a:rPr lang="en-GB" altLang="en-US" dirty="0" smtClean="0">
                <a:solidFill>
                  <a:srgbClr val="00B0F0"/>
                </a:solidFill>
              </a:rPr>
              <a:t>Colour </a:t>
            </a:r>
            <a:r>
              <a:rPr lang="en-GB" altLang="en-US" dirty="0" smtClean="0">
                <a:solidFill>
                  <a:srgbClr val="00B0F0"/>
                </a:solidFill>
              </a:rPr>
              <a:t>as a Trade Mark</a:t>
            </a:r>
          </a:p>
        </p:txBody>
      </p:sp>
      <p:sp>
        <p:nvSpPr>
          <p:cNvPr id="151556" name="Rectangle 3"/>
          <p:cNvSpPr>
            <a:spLocks noGrp="1" noChangeArrowheads="1"/>
          </p:cNvSpPr>
          <p:nvPr>
            <p:ph type="body" idx="1"/>
            <p:custDataLst>
              <p:tags r:id="rId3"/>
            </p:custDataLst>
          </p:nvPr>
        </p:nvSpPr>
        <p:spPr>
          <a:xfrm>
            <a:off x="838201" y="1690687"/>
            <a:ext cx="9218614" cy="4618037"/>
          </a:xfrm>
        </p:spPr>
        <p:txBody>
          <a:bodyPr/>
          <a:lstStyle/>
          <a:p>
            <a:pPr lvl="1" indent="0">
              <a:buNone/>
            </a:pPr>
            <a:endParaRPr lang="en-GB" altLang="en-US" dirty="0" smtClean="0">
              <a:ea typeface="ＭＳ Ｐゴシック" panose="020B0600070205080204" pitchFamily="34" charset="-128"/>
            </a:endParaRPr>
          </a:p>
        </p:txBody>
      </p:sp>
      <p:pic>
        <p:nvPicPr>
          <p:cNvPr id="151557" name="Picture 5" descr="Trade Mark Device"/>
          <p:cNvPicPr>
            <a:picLocks noChangeAspect="1" noChangeArrowheads="1"/>
          </p:cNvPicPr>
          <p:nvPr/>
        </p:nvPicPr>
        <p:blipFill>
          <a:blip r:embed="rId6">
            <a:extLst>
              <a:ext uri="{28A0092B-C50C-407E-A947-70E740481C1C}">
                <a14:useLocalDpi xmlns:a14="http://schemas.microsoft.com/office/drawing/2010/main" val="0"/>
              </a:ext>
            </a:extLst>
          </a:blip>
          <a:srcRect l="18170" t="18733" r="15164" b="18733"/>
          <a:stretch>
            <a:fillRect/>
          </a:stretch>
        </p:blipFill>
        <p:spPr bwMode="auto">
          <a:xfrm>
            <a:off x="2135189" y="2349500"/>
            <a:ext cx="324008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4" name="Text Box 6"/>
          <p:cNvSpPr txBox="1">
            <a:spLocks noChangeArrowheads="1"/>
          </p:cNvSpPr>
          <p:nvPr/>
        </p:nvSpPr>
        <p:spPr bwMode="auto">
          <a:xfrm>
            <a:off x="2208213" y="2492375"/>
            <a:ext cx="2951162"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just" eaLnBrk="1" hangingPunct="1">
              <a:spcBef>
                <a:spcPct val="50000"/>
              </a:spcBef>
            </a:pPr>
            <a:r>
              <a:rPr lang="en-GB" altLang="en-US" sz="1800">
                <a:solidFill>
                  <a:srgbClr val="343D41"/>
                </a:solidFill>
                <a:latin typeface="Georgia" panose="02040502050405020303" pitchFamily="18" charset="0"/>
              </a:rPr>
              <a:t>Tiffany and Co.</a:t>
            </a:r>
          </a:p>
          <a:p>
            <a:pPr algn="just" eaLnBrk="1" hangingPunct="1">
              <a:spcBef>
                <a:spcPct val="50000"/>
              </a:spcBef>
            </a:pPr>
            <a:r>
              <a:rPr lang="en-GB" altLang="en-US" sz="1800">
                <a:solidFill>
                  <a:srgbClr val="343D41"/>
                </a:solidFill>
                <a:latin typeface="Georgia" panose="02040502050405020303" pitchFamily="18" charset="0"/>
              </a:rPr>
              <a:t>Jewellery and various other items made of precious metal</a:t>
            </a:r>
          </a:p>
        </p:txBody>
      </p:sp>
      <p:pic>
        <p:nvPicPr>
          <p:cNvPr id="151559" name="Picture 8" descr="Magnify"/>
          <p:cNvPicPr>
            <a:picLocks noChangeAspect="1" noChangeArrowheads="1"/>
          </p:cNvPicPr>
          <p:nvPr/>
        </p:nvPicPr>
        <p:blipFill>
          <a:blip r:embed="rId7">
            <a:extLst>
              <a:ext uri="{28A0092B-C50C-407E-A947-70E740481C1C}">
                <a14:useLocalDpi xmlns:a14="http://schemas.microsoft.com/office/drawing/2010/main" val="0"/>
              </a:ext>
            </a:extLst>
          </a:blip>
          <a:srcRect l="15111" t="25000" r="32001" b="52484"/>
          <a:stretch>
            <a:fillRect/>
          </a:stretch>
        </p:blipFill>
        <p:spPr bwMode="auto">
          <a:xfrm>
            <a:off x="6383339" y="2349500"/>
            <a:ext cx="32416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7" name="Text Box 9"/>
          <p:cNvSpPr txBox="1">
            <a:spLocks noChangeArrowheads="1"/>
          </p:cNvSpPr>
          <p:nvPr/>
        </p:nvSpPr>
        <p:spPr bwMode="auto">
          <a:xfrm>
            <a:off x="6600826" y="2420938"/>
            <a:ext cx="28797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just" eaLnBrk="1" hangingPunct="1"/>
            <a:r>
              <a:rPr lang="en-GB" altLang="en-US" sz="1800">
                <a:solidFill>
                  <a:srgbClr val="FFFFFF"/>
                </a:solidFill>
                <a:latin typeface="Georgia" panose="02040502050405020303" pitchFamily="18" charset="0"/>
              </a:rPr>
              <a:t>UPS</a:t>
            </a:r>
          </a:p>
          <a:p>
            <a:pPr algn="just" eaLnBrk="1" hangingPunct="1"/>
            <a:r>
              <a:rPr lang="en-GB" altLang="en-US" sz="1800">
                <a:solidFill>
                  <a:srgbClr val="FFFFFF"/>
                </a:solidFill>
                <a:latin typeface="Georgia" panose="02040502050405020303" pitchFamily="18" charset="0"/>
              </a:rPr>
              <a:t>Transport; packing and storing of goods; services with relation to delivery of letters</a:t>
            </a:r>
          </a:p>
        </p:txBody>
      </p:sp>
      <p:pic>
        <p:nvPicPr>
          <p:cNvPr id="151561" name="Picture 11" descr="Magnif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8213" y="4365626"/>
            <a:ext cx="31670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100" name="Text Box 12"/>
          <p:cNvSpPr txBox="1">
            <a:spLocks noChangeArrowheads="1"/>
          </p:cNvSpPr>
          <p:nvPr/>
        </p:nvSpPr>
        <p:spPr bwMode="auto">
          <a:xfrm>
            <a:off x="2208214" y="4437064"/>
            <a:ext cx="30241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just" eaLnBrk="1" hangingPunct="1">
              <a:spcBef>
                <a:spcPct val="50000"/>
              </a:spcBef>
            </a:pPr>
            <a:r>
              <a:rPr lang="en-GB" altLang="en-US" sz="1800">
                <a:solidFill>
                  <a:srgbClr val="313679"/>
                </a:solidFill>
                <a:latin typeface="Georgia" panose="02040502050405020303" pitchFamily="18" charset="0"/>
              </a:rPr>
              <a:t>3M (Post it notes)</a:t>
            </a:r>
          </a:p>
          <a:p>
            <a:pPr algn="just" eaLnBrk="1" hangingPunct="1">
              <a:spcBef>
                <a:spcPct val="50000"/>
              </a:spcBef>
            </a:pPr>
            <a:r>
              <a:rPr lang="en-GB" altLang="en-US" sz="1800">
                <a:solidFill>
                  <a:srgbClr val="313679"/>
                </a:solidFill>
                <a:latin typeface="Georgia" panose="02040502050405020303" pitchFamily="18" charset="0"/>
              </a:rPr>
              <a:t>Stationery notes containing adhesive on one side for attachment to surfaces</a:t>
            </a:r>
            <a:r>
              <a:rPr lang="en-GB" altLang="en-US" sz="1800">
                <a:solidFill>
                  <a:srgbClr val="8883AC"/>
                </a:solidFill>
                <a:latin typeface="Georgia" panose="02040502050405020303" pitchFamily="18" charset="0"/>
              </a:rPr>
              <a:t> </a:t>
            </a:r>
          </a:p>
        </p:txBody>
      </p:sp>
      <p:pic>
        <p:nvPicPr>
          <p:cNvPr id="151563" name="Picture 14" descr="Magnify"/>
          <p:cNvPicPr>
            <a:picLocks noChangeAspect="1" noChangeArrowheads="1"/>
          </p:cNvPicPr>
          <p:nvPr/>
        </p:nvPicPr>
        <p:blipFill>
          <a:blip r:embed="rId9" cstate="print">
            <a:extLst>
              <a:ext uri="{28A0092B-C50C-407E-A947-70E740481C1C}">
                <a14:useLocalDpi xmlns:a14="http://schemas.microsoft.com/office/drawing/2010/main" val="0"/>
              </a:ext>
            </a:extLst>
          </a:blip>
          <a:srcRect l="6219" t="7257" r="13124" b="5901"/>
          <a:stretch>
            <a:fillRect/>
          </a:stretch>
        </p:blipFill>
        <p:spPr bwMode="auto">
          <a:xfrm>
            <a:off x="6456363" y="4365626"/>
            <a:ext cx="31686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103" name="Text Box 15"/>
          <p:cNvSpPr txBox="1">
            <a:spLocks noChangeArrowheads="1"/>
          </p:cNvSpPr>
          <p:nvPr/>
        </p:nvSpPr>
        <p:spPr bwMode="auto">
          <a:xfrm>
            <a:off x="6888163" y="4797425"/>
            <a:ext cx="1079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Bef>
                <a:spcPct val="50000"/>
              </a:spcBef>
            </a:pPr>
            <a:r>
              <a:rPr lang="en-GB" altLang="en-US" sz="1800">
                <a:solidFill>
                  <a:srgbClr val="313679"/>
                </a:solidFill>
                <a:latin typeface="Georgia" panose="02040502050405020303" pitchFamily="18" charset="0"/>
              </a:rPr>
              <a:t>John Deere</a:t>
            </a:r>
          </a:p>
        </p:txBody>
      </p:sp>
      <p:sp>
        <p:nvSpPr>
          <p:cNvPr id="345104" name="Text Box 16"/>
          <p:cNvSpPr txBox="1">
            <a:spLocks noChangeArrowheads="1"/>
          </p:cNvSpPr>
          <p:nvPr/>
        </p:nvSpPr>
        <p:spPr bwMode="auto">
          <a:xfrm>
            <a:off x="8183563" y="4437063"/>
            <a:ext cx="143986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Bef>
                <a:spcPct val="50000"/>
              </a:spcBef>
            </a:pPr>
            <a:r>
              <a:rPr lang="en-GB" altLang="en-US" sz="1800">
                <a:solidFill>
                  <a:srgbClr val="FFFFFF"/>
                </a:solidFill>
                <a:latin typeface="Georgia" panose="02040502050405020303" pitchFamily="18" charset="0"/>
              </a:rPr>
              <a:t>Various domestic and industrial machinery</a:t>
            </a:r>
          </a:p>
        </p:txBody>
      </p:sp>
    </p:spTree>
    <p:custDataLst>
      <p:tags r:id="rId1"/>
    </p:custDataLst>
    <p:extLst>
      <p:ext uri="{BB962C8B-B14F-4D97-AF65-F5344CB8AC3E}">
        <p14:creationId xmlns:p14="http://schemas.microsoft.com/office/powerpoint/2010/main" val="2680837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2152DFD1-B9EC-49B8-86D1-D58D68A76B8D}" type="slidenum">
              <a:rPr lang="en-GB" altLang="en-US" sz="1200">
                <a:solidFill>
                  <a:srgbClr val="343D41"/>
                </a:solidFill>
                <a:latin typeface="Georgia" panose="02040502050405020303" pitchFamily="18" charset="0"/>
              </a:rPr>
              <a:pPr eaLnBrk="1" hangingPunct="1"/>
              <a:t>33</a:t>
            </a:fld>
            <a:endParaRPr lang="en-GB" altLang="en-US" sz="1200">
              <a:solidFill>
                <a:srgbClr val="343D41"/>
              </a:solidFill>
              <a:latin typeface="Georgia" panose="02040502050405020303" pitchFamily="18" charset="0"/>
            </a:endParaRPr>
          </a:p>
        </p:txBody>
      </p:sp>
      <p:sp>
        <p:nvSpPr>
          <p:cNvPr id="153604" name="Rectangle 3"/>
          <p:cNvSpPr>
            <a:spLocks noGrp="1" noChangeArrowheads="1"/>
          </p:cNvSpPr>
          <p:nvPr>
            <p:ph type="body" idx="1"/>
            <p:custDataLst>
              <p:tags r:id="rId2"/>
            </p:custDataLst>
          </p:nvPr>
        </p:nvSpPr>
        <p:spPr>
          <a:xfrm>
            <a:off x="1671145" y="615157"/>
            <a:ext cx="8229600" cy="5462190"/>
          </a:xfrm>
        </p:spPr>
        <p:txBody>
          <a:bodyPr>
            <a:normAutofit/>
          </a:bodyPr>
          <a:lstStyle/>
          <a:p>
            <a:pPr marL="0" indent="0">
              <a:buNone/>
            </a:pPr>
            <a:r>
              <a:rPr lang="en-GB" altLang="en-US" b="1" dirty="0" smtClean="0">
                <a:solidFill>
                  <a:srgbClr val="00B0F0"/>
                </a:solidFill>
              </a:rPr>
              <a:t>" German savings banks see red over Santander logo"</a:t>
            </a:r>
          </a:p>
          <a:p>
            <a:pPr marL="0" indent="0" algn="just">
              <a:buFontTx/>
              <a:buChar char="•"/>
            </a:pPr>
            <a:r>
              <a:rPr lang="en-GB" altLang="en-US" sz="2400" dirty="0" smtClean="0">
                <a:solidFill>
                  <a:schemeClr val="tx1"/>
                </a:solidFill>
              </a:rPr>
              <a:t> The </a:t>
            </a:r>
            <a:r>
              <a:rPr lang="en-GB" altLang="en-US" sz="2400" dirty="0" smtClean="0">
                <a:solidFill>
                  <a:schemeClr val="tx1"/>
                </a:solidFill>
              </a:rPr>
              <a:t>German saving banks federation </a:t>
            </a:r>
            <a:r>
              <a:rPr lang="en-GB" altLang="en-US" sz="2400" dirty="0" smtClean="0">
                <a:solidFill>
                  <a:schemeClr val="tx1"/>
                </a:solidFill>
              </a:rPr>
              <a:t>asked </a:t>
            </a:r>
            <a:r>
              <a:rPr lang="en-GB" altLang="en-US" sz="2400" dirty="0" smtClean="0">
                <a:solidFill>
                  <a:schemeClr val="tx1"/>
                </a:solidFill>
              </a:rPr>
              <a:t>Santander to stop using the colour red in the German domestic banking sector and to remove it from their 350 branches.</a:t>
            </a:r>
          </a:p>
          <a:p>
            <a:pPr marL="0" indent="0" algn="just">
              <a:buFontTx/>
              <a:buChar char="•"/>
            </a:pPr>
            <a:r>
              <a:rPr lang="en-GB" altLang="en-US" sz="2400" dirty="0" smtClean="0">
                <a:solidFill>
                  <a:schemeClr val="tx1"/>
                </a:solidFill>
              </a:rPr>
              <a:t>This was followed up by a formal application for an injunction which was granted by the Hamburg </a:t>
            </a:r>
            <a:r>
              <a:rPr lang="en-GB" altLang="en-US" sz="2400" dirty="0" smtClean="0">
                <a:solidFill>
                  <a:schemeClr val="tx1"/>
                </a:solidFill>
              </a:rPr>
              <a:t>court. </a:t>
            </a:r>
            <a:r>
              <a:rPr lang="en-GB" altLang="en-US" sz="2400" dirty="0" smtClean="0">
                <a:solidFill>
                  <a:schemeClr val="tx1"/>
                </a:solidFill>
              </a:rPr>
              <a:t>Santander </a:t>
            </a:r>
            <a:r>
              <a:rPr lang="en-GB" altLang="en-US" sz="2400" dirty="0" smtClean="0">
                <a:solidFill>
                  <a:schemeClr val="tx1"/>
                </a:solidFill>
              </a:rPr>
              <a:t>appealed </a:t>
            </a:r>
            <a:r>
              <a:rPr lang="en-GB" altLang="en-US" sz="2400" dirty="0" smtClean="0">
                <a:solidFill>
                  <a:schemeClr val="tx1"/>
                </a:solidFill>
              </a:rPr>
              <a:t>the </a:t>
            </a:r>
            <a:r>
              <a:rPr lang="en-GB" altLang="en-US" sz="2400" dirty="0" smtClean="0">
                <a:solidFill>
                  <a:schemeClr val="tx1"/>
                </a:solidFill>
              </a:rPr>
              <a:t>decision &amp; a user licence was agreed.</a:t>
            </a:r>
            <a:endParaRPr lang="en-GB" altLang="en-US" sz="2400" dirty="0" smtClean="0">
              <a:solidFill>
                <a:schemeClr val="tx1"/>
              </a:solidFill>
            </a:endParaRPr>
          </a:p>
          <a:p>
            <a:pPr marL="0" indent="0">
              <a:buFontTx/>
              <a:buChar char="•"/>
            </a:pPr>
            <a:r>
              <a:rPr lang="en-GB" altLang="en-US" sz="2400" dirty="0" smtClean="0"/>
              <a:t> </a:t>
            </a:r>
            <a:r>
              <a:rPr lang="en-GB" altLang="en-US" sz="2400" dirty="0" smtClean="0"/>
              <a:t>“… surveys </a:t>
            </a:r>
            <a:r>
              <a:rPr lang="en-GB" altLang="en-US" sz="2400" dirty="0" smtClean="0"/>
              <a:t>confirm that the German people identify the colour red not only with love, but also with the savings banks.”</a:t>
            </a:r>
            <a:endParaRPr lang="en-GB" altLang="en-US" sz="2400" dirty="0" smtClean="0">
              <a:solidFill>
                <a:schemeClr val="tx1"/>
              </a:solidFill>
            </a:endParaRPr>
          </a:p>
          <a:p>
            <a:pPr marL="0" indent="0"/>
            <a:endParaRPr lang="en-GB" altLang="en-US" dirty="0" smtClean="0">
              <a:solidFill>
                <a:schemeClr val="tx1"/>
              </a:solidFill>
            </a:endParaRPr>
          </a:p>
        </p:txBody>
      </p:sp>
      <p:sp>
        <p:nvSpPr>
          <p:cNvPr id="153605" name="AutoShape 5" descr="9k="/>
          <p:cNvSpPr>
            <a:spLocks noChangeAspect="1" noChangeArrowheads="1"/>
          </p:cNvSpPr>
          <p:nvPr/>
        </p:nvSpPr>
        <p:spPr bwMode="auto">
          <a:xfrm>
            <a:off x="1524001" y="1"/>
            <a:ext cx="18573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endParaRPr lang="en-US" altLang="en-US" sz="1800">
              <a:solidFill>
                <a:srgbClr val="8883AC"/>
              </a:solidFill>
              <a:latin typeface="Georgia" panose="02040502050405020303" pitchFamily="18" charset="0"/>
            </a:endParaRPr>
          </a:p>
        </p:txBody>
      </p:sp>
      <p:pic>
        <p:nvPicPr>
          <p:cNvPr id="153606" name="Picture 11" descr="DSGV-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8" y="5086747"/>
            <a:ext cx="232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7" name="AutoShape 13"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endParaRPr lang="en-US" altLang="en-US" sz="1800">
              <a:solidFill>
                <a:srgbClr val="8883AC"/>
              </a:solidFill>
              <a:latin typeface="Georgia" panose="02040502050405020303" pitchFamily="18" charset="0"/>
            </a:endParaRPr>
          </a:p>
        </p:txBody>
      </p:sp>
      <p:pic>
        <p:nvPicPr>
          <p:cNvPr id="153608" name="Picture 15" descr="logo-santand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2779" y="5086747"/>
            <a:ext cx="2232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49002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custDataLst>
              <p:tags r:id="rId2"/>
            </p:custDataLst>
          </p:nvPr>
        </p:nvSpPr>
        <p:spPr/>
        <p:txBody>
          <a:bodyPr/>
          <a:lstStyle/>
          <a:p>
            <a:pPr eaLnBrk="1" hangingPunct="1"/>
            <a:r>
              <a:rPr lang="en-GB" altLang="en-US" b="1" dirty="0" smtClean="0">
                <a:solidFill>
                  <a:srgbClr val="00B0F0"/>
                </a:solidFill>
              </a:rPr>
              <a:t>Copyright</a:t>
            </a:r>
            <a:endParaRPr lang="en-GB" altLang="en-US" b="1" dirty="0" smtClean="0">
              <a:solidFill>
                <a:srgbClr val="00B0F0"/>
              </a:solidFill>
            </a:endParaRPr>
          </a:p>
        </p:txBody>
      </p:sp>
    </p:spTree>
    <p:custDataLst>
      <p:tags r:id="rId1"/>
    </p:custDataLst>
    <p:extLst>
      <p:ext uri="{BB962C8B-B14F-4D97-AF65-F5344CB8AC3E}">
        <p14:creationId xmlns:p14="http://schemas.microsoft.com/office/powerpoint/2010/main" val="2299335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8CDBC998-39B9-48DE-B0DD-CA89D968CBBA}" type="slidenum">
              <a:rPr lang="en-GB" altLang="en-US" sz="1200">
                <a:solidFill>
                  <a:srgbClr val="343D41"/>
                </a:solidFill>
                <a:latin typeface="Georgia" panose="02040502050405020303" pitchFamily="18" charset="0"/>
              </a:rPr>
              <a:pPr eaLnBrk="1" hangingPunct="1"/>
              <a:t>35</a:t>
            </a:fld>
            <a:endParaRPr lang="en-GB" altLang="en-US" sz="1200">
              <a:solidFill>
                <a:srgbClr val="343D41"/>
              </a:solidFill>
              <a:latin typeface="Georgia" panose="02040502050405020303" pitchFamily="18" charset="0"/>
            </a:endParaRPr>
          </a:p>
        </p:txBody>
      </p:sp>
      <p:sp>
        <p:nvSpPr>
          <p:cNvPr id="126979" name="Rectangle 2"/>
          <p:cNvSpPr>
            <a:spLocks noGrp="1" noChangeArrowheads="1"/>
          </p:cNvSpPr>
          <p:nvPr>
            <p:ph type="title"/>
            <p:custDataLst>
              <p:tags r:id="rId2"/>
            </p:custDataLst>
          </p:nvPr>
        </p:nvSpPr>
        <p:spPr>
          <a:xfrm>
            <a:off x="849313" y="715965"/>
            <a:ext cx="10515600" cy="903289"/>
          </a:xfrm>
        </p:spPr>
        <p:txBody>
          <a:bodyPr>
            <a:normAutofit fontScale="90000"/>
          </a:bodyPr>
          <a:lstStyle/>
          <a:p>
            <a:pPr eaLnBrk="1" hangingPunct="1"/>
            <a:r>
              <a:rPr lang="en-GB" altLang="en-US" b="1" dirty="0" smtClean="0">
                <a:solidFill>
                  <a:srgbClr val="00B0F0"/>
                </a:solidFill>
              </a:rPr>
              <a:t>Rights </a:t>
            </a:r>
            <a:r>
              <a:rPr lang="en-GB" altLang="en-US" b="1" dirty="0" smtClean="0">
                <a:solidFill>
                  <a:srgbClr val="00B0F0"/>
                </a:solidFill>
              </a:rPr>
              <a:t>in Data</a:t>
            </a:r>
            <a:br>
              <a:rPr lang="en-GB" altLang="en-US" b="1" dirty="0" smtClean="0">
                <a:solidFill>
                  <a:srgbClr val="00B0F0"/>
                </a:solidFill>
              </a:rPr>
            </a:br>
            <a:endParaRPr lang="en-GB" altLang="en-US" b="1" dirty="0" smtClean="0">
              <a:solidFill>
                <a:srgbClr val="00B0F0"/>
              </a:solidFill>
            </a:endParaRPr>
          </a:p>
        </p:txBody>
      </p:sp>
      <p:sp>
        <p:nvSpPr>
          <p:cNvPr id="126980" name="Rectangle 3"/>
          <p:cNvSpPr>
            <a:spLocks noGrp="1" noChangeArrowheads="1"/>
          </p:cNvSpPr>
          <p:nvPr>
            <p:ph type="body" idx="1"/>
            <p:custDataLst>
              <p:tags r:id="rId3"/>
            </p:custDataLst>
          </p:nvPr>
        </p:nvSpPr>
        <p:spPr>
          <a:xfrm>
            <a:off x="1064466" y="1362543"/>
            <a:ext cx="9372600" cy="4535487"/>
          </a:xfrm>
        </p:spPr>
        <p:txBody>
          <a:bodyPr>
            <a:noAutofit/>
          </a:bodyPr>
          <a:lstStyle/>
          <a:p>
            <a:pPr marL="304800" indent="-304800"/>
            <a:endParaRPr lang="en-GB" altLang="en-US" sz="2400" dirty="0"/>
          </a:p>
          <a:p>
            <a:pPr marL="484188" lvl="1" indent="-31750">
              <a:buFont typeface="Georgia" panose="02040502050405020303" pitchFamily="18" charset="0"/>
              <a:buChar char="●"/>
            </a:pPr>
            <a:r>
              <a:rPr lang="en-GB" altLang="en-US" dirty="0">
                <a:ea typeface="ＭＳ Ｐゴシック" panose="020B0600070205080204" pitchFamily="34" charset="-128"/>
              </a:rPr>
              <a:t> </a:t>
            </a:r>
            <a:r>
              <a:rPr lang="en-GB" altLang="en-US" dirty="0" smtClean="0">
                <a:solidFill>
                  <a:srgbClr val="00B0F0"/>
                </a:solidFill>
                <a:ea typeface="ＭＳ Ｐゴシック" panose="020B0600070205080204" pitchFamily="34" charset="-128"/>
              </a:rPr>
              <a:t>The </a:t>
            </a:r>
            <a:r>
              <a:rPr lang="en-GB" altLang="en-US" dirty="0">
                <a:solidFill>
                  <a:srgbClr val="00B0F0"/>
                </a:solidFill>
                <a:ea typeface="ＭＳ Ｐゴシック" panose="020B0600070205080204" pitchFamily="34" charset="-128"/>
              </a:rPr>
              <a:t>database right</a:t>
            </a:r>
          </a:p>
          <a:p>
            <a:pPr marL="936625" lvl="2" indent="-304800">
              <a:buNone/>
            </a:pPr>
            <a:r>
              <a:rPr lang="en-GB" altLang="en-US" sz="2400" dirty="0">
                <a:solidFill>
                  <a:schemeClr val="accent2"/>
                </a:solidFill>
                <a:ea typeface="ＭＳ Ｐゴシック" panose="020B0600070205080204" pitchFamily="34" charset="-128"/>
              </a:rPr>
              <a:t>-</a:t>
            </a:r>
            <a:r>
              <a:rPr lang="en-GB" altLang="en-US" sz="2400" dirty="0">
                <a:ea typeface="ＭＳ Ｐゴシック" panose="020B0600070205080204" pitchFamily="34" charset="-128"/>
              </a:rPr>
              <a:t>	Protects databases not data</a:t>
            </a:r>
          </a:p>
          <a:p>
            <a:pPr marL="936625" lvl="2" indent="-304800">
              <a:buNone/>
            </a:pPr>
            <a:r>
              <a:rPr lang="en-GB" altLang="en-US" sz="2400" dirty="0">
                <a:solidFill>
                  <a:schemeClr val="accent2"/>
                </a:solidFill>
                <a:ea typeface="ＭＳ Ｐゴシック" panose="020B0600070205080204" pitchFamily="34" charset="-128"/>
              </a:rPr>
              <a:t>-	</a:t>
            </a:r>
            <a:r>
              <a:rPr lang="en-GB" altLang="en-US" sz="2400" dirty="0">
                <a:ea typeface="ＭＳ Ｐゴシック" panose="020B0600070205080204" pitchFamily="34" charset="-128"/>
              </a:rPr>
              <a:t>Where investment in obtaining verification or presentation</a:t>
            </a:r>
          </a:p>
          <a:p>
            <a:pPr marL="936625" lvl="2" indent="-304800">
              <a:buNone/>
            </a:pPr>
            <a:r>
              <a:rPr lang="en-GB" altLang="en-US" sz="2400" dirty="0">
                <a:solidFill>
                  <a:schemeClr val="accent2"/>
                </a:solidFill>
                <a:ea typeface="ＭＳ Ｐゴシック" panose="020B0600070205080204" pitchFamily="34" charset="-128"/>
              </a:rPr>
              <a:t>-	</a:t>
            </a:r>
            <a:r>
              <a:rPr lang="en-GB" altLang="en-US" sz="2400" dirty="0">
                <a:ea typeface="ＭＳ Ｐゴシック" panose="020B0600070205080204" pitchFamily="34" charset="-128"/>
              </a:rPr>
              <a:t>Infringed by acts of extraction or reutilisation of substantial part</a:t>
            </a:r>
          </a:p>
          <a:p>
            <a:pPr marL="936625" lvl="2" indent="-304800">
              <a:buFontTx/>
              <a:buChar char="-"/>
            </a:pPr>
            <a:r>
              <a:rPr lang="en-GB" altLang="en-US" sz="2400" dirty="0">
                <a:ea typeface="ＭＳ Ｐゴシック" panose="020B0600070205080204" pitchFamily="34" charset="-128"/>
              </a:rPr>
              <a:t>Also infringed by repeated extraction/reutilisation of insubstantial parts</a:t>
            </a:r>
          </a:p>
          <a:p>
            <a:pPr marL="484188" lvl="1" indent="-31750"/>
            <a:endParaRPr lang="en-GB" altLang="en-US" dirty="0">
              <a:ea typeface="ＭＳ Ｐゴシック" panose="020B0600070205080204" pitchFamily="34" charset="-128"/>
            </a:endParaRPr>
          </a:p>
          <a:p>
            <a:pPr marL="484188" lvl="1" indent="-31750">
              <a:buFont typeface="Georgia" panose="02040502050405020303" pitchFamily="18" charset="0"/>
              <a:buChar char="●"/>
            </a:pPr>
            <a:r>
              <a:rPr lang="en-GB" altLang="en-US" dirty="0">
                <a:ea typeface="ＭＳ Ｐゴシック" panose="020B0600070205080204" pitchFamily="34" charset="-128"/>
              </a:rPr>
              <a:t> </a:t>
            </a:r>
            <a:r>
              <a:rPr lang="en-GB" altLang="en-US" dirty="0">
                <a:solidFill>
                  <a:srgbClr val="00B0F0"/>
                </a:solidFill>
                <a:ea typeface="ＭＳ Ｐゴシック" panose="020B0600070205080204" pitchFamily="34" charset="-128"/>
              </a:rPr>
              <a:t>Database Copyright</a:t>
            </a:r>
          </a:p>
          <a:p>
            <a:pPr marL="936625" lvl="2" indent="-304800">
              <a:buFontTx/>
              <a:buChar char="-"/>
            </a:pPr>
            <a:r>
              <a:rPr lang="en-GB" altLang="en-US" sz="2400" dirty="0">
                <a:ea typeface="ＭＳ Ｐゴシック" panose="020B0600070205080204" pitchFamily="34" charset="-128"/>
              </a:rPr>
              <a:t>Protects databases </a:t>
            </a:r>
            <a:r>
              <a:rPr lang="en-GB" altLang="en-US" sz="2400" dirty="0" smtClean="0">
                <a:ea typeface="ＭＳ Ｐゴシック" panose="020B0600070205080204" pitchFamily="34" charset="-128"/>
              </a:rPr>
              <a:t>– including Customer databases</a:t>
            </a:r>
            <a:endParaRPr lang="en-GB" altLang="en-US" sz="2400" dirty="0">
              <a:ea typeface="ＭＳ Ｐゴシック" panose="020B0600070205080204" pitchFamily="34" charset="-128"/>
            </a:endParaRPr>
          </a:p>
          <a:p>
            <a:pPr marL="936625" lvl="2" indent="-304800">
              <a:buFontTx/>
              <a:buChar char="-"/>
            </a:pPr>
            <a:r>
              <a:rPr lang="en-GB" altLang="en-US" sz="2400" dirty="0">
                <a:ea typeface="ＭＳ Ｐゴシック" panose="020B0600070205080204" pitchFamily="34" charset="-128"/>
              </a:rPr>
              <a:t>Higher originality threshold – selection or arrangement of data has to be author's own intellectual creation</a:t>
            </a:r>
          </a:p>
          <a:p>
            <a:pPr marL="936625" lvl="2" indent="-304800">
              <a:buNone/>
            </a:pPr>
            <a:endParaRPr lang="en-GB" altLang="en-US" sz="2400" dirty="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3837454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B38DA769-AC49-463F-904F-414190254FAB}" type="slidenum">
              <a:rPr lang="en-GB" altLang="en-US" sz="1200">
                <a:solidFill>
                  <a:srgbClr val="343D41"/>
                </a:solidFill>
                <a:latin typeface="Georgia" panose="02040502050405020303" pitchFamily="18" charset="0"/>
              </a:rPr>
              <a:pPr eaLnBrk="1" hangingPunct="1"/>
              <a:t>36</a:t>
            </a:fld>
            <a:endParaRPr lang="en-GB" altLang="en-US" sz="1200">
              <a:solidFill>
                <a:srgbClr val="343D41"/>
              </a:solidFill>
              <a:latin typeface="Georgia" panose="02040502050405020303" pitchFamily="18" charset="0"/>
            </a:endParaRPr>
          </a:p>
        </p:txBody>
      </p:sp>
      <p:sp>
        <p:nvSpPr>
          <p:cNvPr id="131075" name="Rectangle 2"/>
          <p:cNvSpPr>
            <a:spLocks noGrp="1" noChangeArrowheads="1"/>
          </p:cNvSpPr>
          <p:nvPr>
            <p:ph type="title"/>
            <p:custDataLst>
              <p:tags r:id="rId2"/>
            </p:custDataLst>
          </p:nvPr>
        </p:nvSpPr>
        <p:spPr>
          <a:xfrm>
            <a:off x="1069182" y="476251"/>
            <a:ext cx="8231187" cy="649288"/>
          </a:xfrm>
        </p:spPr>
        <p:txBody>
          <a:bodyPr>
            <a:normAutofit fontScale="90000"/>
          </a:bodyPr>
          <a:lstStyle/>
          <a:p>
            <a:pPr eaLnBrk="1" hangingPunct="1"/>
            <a:r>
              <a:rPr lang="en-GB" altLang="en-US" b="1" dirty="0" smtClean="0">
                <a:solidFill>
                  <a:srgbClr val="00B0F0"/>
                </a:solidFill>
              </a:rPr>
              <a:t>Software</a:t>
            </a:r>
            <a:endParaRPr lang="en-GB" altLang="en-US" b="1" dirty="0" smtClean="0">
              <a:solidFill>
                <a:srgbClr val="00B0F0"/>
              </a:solidFill>
            </a:endParaRPr>
          </a:p>
        </p:txBody>
      </p:sp>
      <p:sp>
        <p:nvSpPr>
          <p:cNvPr id="131076" name="Rectangle 3"/>
          <p:cNvSpPr>
            <a:spLocks noGrp="1" noChangeArrowheads="1"/>
          </p:cNvSpPr>
          <p:nvPr>
            <p:ph type="body" idx="1"/>
            <p:custDataLst>
              <p:tags r:id="rId3"/>
            </p:custDataLst>
          </p:nvPr>
        </p:nvSpPr>
        <p:spPr>
          <a:xfrm>
            <a:off x="1434662" y="1341438"/>
            <a:ext cx="10294883" cy="5516562"/>
          </a:xfrm>
        </p:spPr>
        <p:txBody>
          <a:bodyPr>
            <a:noAutofit/>
          </a:bodyPr>
          <a:lstStyle/>
          <a:p>
            <a:pPr marL="0" indent="0"/>
            <a:endParaRPr lang="en-GB" altLang="en-US" sz="2400" dirty="0" smtClean="0"/>
          </a:p>
          <a:p>
            <a:pPr marL="0" indent="0">
              <a:buFontTx/>
              <a:buChar char="•"/>
            </a:pPr>
            <a:r>
              <a:rPr lang="en-GB" altLang="en-US" sz="2400" dirty="0" smtClean="0"/>
              <a:t> </a:t>
            </a:r>
            <a:r>
              <a:rPr lang="en-GB" altLang="en-US" sz="2400" dirty="0" smtClean="0">
                <a:solidFill>
                  <a:schemeClr val="tx1"/>
                </a:solidFill>
              </a:rPr>
              <a:t>Copyright subsists in "original" literary and </a:t>
            </a:r>
            <a:r>
              <a:rPr lang="en-GB" altLang="en-US" sz="2400" dirty="0" smtClean="0">
                <a:solidFill>
                  <a:schemeClr val="tx1"/>
                </a:solidFill>
              </a:rPr>
              <a:t>artistic </a:t>
            </a:r>
            <a:r>
              <a:rPr lang="en-GB" altLang="en-US" sz="2400" dirty="0" smtClean="0">
                <a:solidFill>
                  <a:schemeClr val="tx1"/>
                </a:solidFill>
              </a:rPr>
              <a:t>works</a:t>
            </a:r>
          </a:p>
          <a:p>
            <a:pPr marL="0" indent="0">
              <a:buFontTx/>
              <a:buChar char="•"/>
            </a:pPr>
            <a:endParaRPr lang="en-GB" altLang="en-US" sz="2400" dirty="0" smtClean="0">
              <a:solidFill>
                <a:schemeClr val="tx1"/>
              </a:solidFill>
            </a:endParaRPr>
          </a:p>
          <a:p>
            <a:pPr marL="0" indent="0">
              <a:buFontTx/>
              <a:buChar char="•"/>
            </a:pPr>
            <a:r>
              <a:rPr lang="en-GB" altLang="en-US" sz="2400" dirty="0" smtClean="0">
                <a:solidFill>
                  <a:schemeClr val="tx1"/>
                </a:solidFill>
              </a:rPr>
              <a:t> Software Directive, Article 1(3) provides that a computer program shall be protected "if it is original in the sense that it is the authors own intellectual creation"</a:t>
            </a:r>
          </a:p>
          <a:p>
            <a:pPr marL="0" indent="0"/>
            <a:endParaRPr lang="en-GB" altLang="en-US" sz="2400" dirty="0" smtClean="0">
              <a:solidFill>
                <a:schemeClr val="tx1"/>
              </a:solidFill>
            </a:endParaRPr>
          </a:p>
          <a:p>
            <a:pPr marL="0" indent="0">
              <a:buFontTx/>
              <a:buChar char="•"/>
            </a:pPr>
            <a:r>
              <a:rPr lang="en-GB" altLang="en-US" sz="2400" dirty="0" smtClean="0">
                <a:solidFill>
                  <a:schemeClr val="tx1"/>
                </a:solidFill>
              </a:rPr>
              <a:t>Copyright can subsist in:</a:t>
            </a:r>
          </a:p>
          <a:p>
            <a:pPr lvl="3" eaLnBrk="1" hangingPunct="1">
              <a:lnSpc>
                <a:spcPct val="90000"/>
              </a:lnSpc>
            </a:pPr>
            <a:r>
              <a:rPr lang="en-GB" altLang="en-US" sz="2400" dirty="0" smtClean="0">
                <a:solidFill>
                  <a:schemeClr val="tx1"/>
                </a:solidFill>
                <a:ea typeface="ＭＳ Ｐゴシック" panose="020B0600070205080204" pitchFamily="34" charset="-128"/>
              </a:rPr>
              <a:t>Computer program itself – source code and object code</a:t>
            </a:r>
          </a:p>
          <a:p>
            <a:pPr lvl="3" eaLnBrk="1" hangingPunct="1">
              <a:lnSpc>
                <a:spcPct val="90000"/>
              </a:lnSpc>
            </a:pPr>
            <a:r>
              <a:rPr lang="en-GB" altLang="en-US" sz="2400" dirty="0" smtClean="0">
                <a:solidFill>
                  <a:schemeClr val="tx1"/>
                </a:solidFill>
                <a:ea typeface="ＭＳ Ｐゴシック" panose="020B0600070205080204" pitchFamily="34" charset="-128"/>
              </a:rPr>
              <a:t>Preparatory materials and manuals</a:t>
            </a:r>
          </a:p>
          <a:p>
            <a:pPr lvl="3" eaLnBrk="1" hangingPunct="1">
              <a:lnSpc>
                <a:spcPct val="90000"/>
              </a:lnSpc>
            </a:pPr>
            <a:r>
              <a:rPr lang="en-GB" altLang="en-US" sz="2400" dirty="0" smtClean="0">
                <a:solidFill>
                  <a:schemeClr val="tx1"/>
                </a:solidFill>
                <a:ea typeface="ＭＳ Ｐゴシック" panose="020B0600070205080204" pitchFamily="34" charset="-128"/>
              </a:rPr>
              <a:t>Other copyright works incorporated into computer programs </a:t>
            </a:r>
            <a:r>
              <a:rPr lang="en-GB" altLang="en-US" sz="2400" dirty="0" smtClean="0">
                <a:solidFill>
                  <a:schemeClr val="tx1"/>
                </a:solidFill>
                <a:ea typeface="ＭＳ Ｐゴシック" panose="020B0600070205080204" pitchFamily="34" charset="-128"/>
              </a:rPr>
              <a:t>(design </a:t>
            </a:r>
            <a:r>
              <a:rPr lang="en-GB" altLang="en-US" sz="2400" dirty="0" smtClean="0">
                <a:solidFill>
                  <a:schemeClr val="tx1"/>
                </a:solidFill>
                <a:ea typeface="ＭＳ Ｐゴシック" panose="020B0600070205080204" pitchFamily="34" charset="-128"/>
              </a:rPr>
              <a:t>and layout of a screen, embedded sound and film, </a:t>
            </a:r>
            <a:r>
              <a:rPr lang="en-GB" altLang="en-US" sz="2400" dirty="0" err="1" smtClean="0">
                <a:solidFill>
                  <a:schemeClr val="tx1"/>
                </a:solidFill>
                <a:ea typeface="ＭＳ Ｐゴシック" panose="020B0600070205080204" pitchFamily="34" charset="-128"/>
              </a:rPr>
              <a:t>etc</a:t>
            </a:r>
            <a:r>
              <a:rPr lang="en-GB" altLang="en-US" sz="2400" dirty="0" smtClean="0">
                <a:solidFill>
                  <a:schemeClr val="tx1"/>
                </a:solidFill>
                <a:ea typeface="ＭＳ Ｐゴシック" panose="020B0600070205080204" pitchFamily="34" charset="-128"/>
              </a:rPr>
              <a:t>)</a:t>
            </a:r>
            <a:endParaRPr lang="en-GB" altLang="en-US" sz="2400" dirty="0" smtClean="0">
              <a:solidFill>
                <a:schemeClr val="tx1"/>
              </a:solidFill>
              <a:ea typeface="ＭＳ Ｐゴシック" panose="020B0600070205080204" pitchFamily="34" charset="-128"/>
            </a:endParaRPr>
          </a:p>
          <a:p>
            <a:pPr lvl="3" eaLnBrk="1" hangingPunct="1">
              <a:lnSpc>
                <a:spcPct val="90000"/>
              </a:lnSpc>
            </a:pPr>
            <a:r>
              <a:rPr lang="en-GB" altLang="en-US" sz="2400" dirty="0" smtClean="0">
                <a:solidFill>
                  <a:schemeClr val="tx1"/>
                </a:solidFill>
                <a:ea typeface="ＭＳ Ｐゴシック" panose="020B0600070205080204" pitchFamily="34" charset="-128"/>
              </a:rPr>
              <a:t>The architecture of a computer system</a:t>
            </a:r>
          </a:p>
        </p:txBody>
      </p:sp>
      <p:pic>
        <p:nvPicPr>
          <p:cNvPr id="131077" name="Picture 7" descr="one_stop_shop_softw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5261" y="297657"/>
            <a:ext cx="16557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26897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70E3F2F0-580A-4270-9999-8A4C67A6E76A}" type="slidenum">
              <a:rPr lang="en-GB" altLang="en-US" sz="1200">
                <a:solidFill>
                  <a:srgbClr val="343D41"/>
                </a:solidFill>
                <a:latin typeface="Georgia" panose="02040502050405020303" pitchFamily="18" charset="0"/>
              </a:rPr>
              <a:pPr eaLnBrk="1" hangingPunct="1"/>
              <a:t>37</a:t>
            </a:fld>
            <a:endParaRPr lang="en-GB" altLang="en-US" sz="1200">
              <a:solidFill>
                <a:srgbClr val="343D41"/>
              </a:solidFill>
              <a:latin typeface="Georgia" panose="02040502050405020303" pitchFamily="18" charset="0"/>
            </a:endParaRPr>
          </a:p>
        </p:txBody>
      </p:sp>
      <p:sp>
        <p:nvSpPr>
          <p:cNvPr id="133124" name="Rectangle 3"/>
          <p:cNvSpPr>
            <a:spLocks noGrp="1" noChangeArrowheads="1"/>
          </p:cNvSpPr>
          <p:nvPr>
            <p:ph type="body" idx="1"/>
            <p:custDataLst>
              <p:tags r:id="rId2"/>
            </p:custDataLst>
          </p:nvPr>
        </p:nvSpPr>
        <p:spPr>
          <a:xfrm>
            <a:off x="838200" y="463387"/>
            <a:ext cx="10739717" cy="5708813"/>
          </a:xfrm>
        </p:spPr>
        <p:txBody>
          <a:bodyPr>
            <a:noAutofit/>
          </a:bodyPr>
          <a:lstStyle/>
          <a:p>
            <a:pPr marL="0" indent="0"/>
            <a:endParaRPr lang="en-GB" altLang="en-US" sz="2400" dirty="0"/>
          </a:p>
          <a:p>
            <a:pPr marL="0" indent="0">
              <a:buNone/>
            </a:pPr>
            <a:r>
              <a:rPr lang="en-GB" altLang="en-US" sz="3200" dirty="0">
                <a:solidFill>
                  <a:srgbClr val="00B0F0"/>
                </a:solidFill>
              </a:rPr>
              <a:t>Copying </a:t>
            </a:r>
            <a:r>
              <a:rPr lang="en-GB" altLang="en-US" sz="3200" dirty="0" smtClean="0">
                <a:solidFill>
                  <a:srgbClr val="00B0F0"/>
                </a:solidFill>
              </a:rPr>
              <a:t>What ?  Check ownership &amp; price for use</a:t>
            </a:r>
            <a:endParaRPr lang="en-GB" altLang="en-US" sz="3200" dirty="0">
              <a:solidFill>
                <a:srgbClr val="00B0F0"/>
              </a:solidFill>
            </a:endParaRPr>
          </a:p>
          <a:p>
            <a:pPr marL="0" indent="0"/>
            <a:endParaRPr lang="en-GB" altLang="en-US" sz="2400" dirty="0"/>
          </a:p>
          <a:p>
            <a:pPr marL="0" indent="0">
              <a:buFontTx/>
              <a:buChar char="•"/>
            </a:pPr>
            <a:r>
              <a:rPr lang="en-GB" altLang="en-US" sz="2400" dirty="0"/>
              <a:t> Copyright prevents the whole or "substantial part" of copyright work being </a:t>
            </a:r>
            <a:r>
              <a:rPr lang="en-GB" altLang="en-US" sz="2400" dirty="0" smtClean="0"/>
              <a:t>copied – includes photos, pictures, text…</a:t>
            </a:r>
          </a:p>
          <a:p>
            <a:pPr marL="0" indent="0">
              <a:buFontTx/>
              <a:buChar char="•"/>
            </a:pPr>
            <a:endParaRPr lang="en-GB" altLang="en-US" sz="2400" dirty="0"/>
          </a:p>
          <a:p>
            <a:pPr marL="0" indent="0">
              <a:buFontTx/>
              <a:buChar char="•"/>
            </a:pPr>
            <a:r>
              <a:rPr lang="en-GB" altLang="en-US" sz="2400" dirty="0" smtClean="0"/>
              <a:t>Exceptions for research or for own use</a:t>
            </a:r>
            <a:endParaRPr lang="en-GB" altLang="en-US" sz="2400" dirty="0"/>
          </a:p>
          <a:p>
            <a:pPr marL="0" indent="0">
              <a:buFontTx/>
              <a:buChar char="•"/>
            </a:pPr>
            <a:endParaRPr lang="en-GB" altLang="en-US" sz="2400" dirty="0"/>
          </a:p>
          <a:p>
            <a:pPr marL="0" indent="0">
              <a:buFontTx/>
              <a:buChar char="•"/>
            </a:pPr>
            <a:r>
              <a:rPr lang="en-GB" altLang="en-US" sz="2400" dirty="0"/>
              <a:t> Copying does not need to be </a:t>
            </a:r>
            <a:r>
              <a:rPr lang="en-GB" altLang="en-US" sz="2400" dirty="0" smtClean="0"/>
              <a:t>intentional</a:t>
            </a:r>
          </a:p>
          <a:p>
            <a:pPr marL="457200" lvl="1" indent="0">
              <a:buNone/>
            </a:pPr>
            <a:r>
              <a:rPr lang="en-GB" altLang="en-US" sz="2000" dirty="0" smtClean="0">
                <a:solidFill>
                  <a:schemeClr val="tx1"/>
                </a:solidFill>
                <a:ea typeface="ＭＳ Ｐゴシック" panose="020B0600070205080204" pitchFamily="34" charset="-128"/>
              </a:rPr>
              <a:t>Unconscious </a:t>
            </a:r>
            <a:r>
              <a:rPr lang="en-GB" altLang="en-US" sz="2000" dirty="0" smtClean="0">
                <a:solidFill>
                  <a:schemeClr val="tx1"/>
                </a:solidFill>
                <a:ea typeface="ＭＳ Ｐゴシック" panose="020B0600070205080204" pitchFamily="34" charset="-128"/>
              </a:rPr>
              <a:t>recollection of code by programmer who then reproduces it would infringe in the same was as if intentionally memorised</a:t>
            </a:r>
          </a:p>
          <a:p>
            <a:pPr marL="0" indent="0">
              <a:buFontTx/>
              <a:buChar char="•"/>
            </a:pPr>
            <a:r>
              <a:rPr lang="en-GB" altLang="en-US" sz="2400" dirty="0" smtClean="0"/>
              <a:t>Work </a:t>
            </a:r>
            <a:r>
              <a:rPr lang="en-GB" altLang="en-US" sz="2400" dirty="0"/>
              <a:t>does not infringe just because it is similar so long as no copying has taken place.		</a:t>
            </a:r>
          </a:p>
        </p:txBody>
      </p:sp>
    </p:spTree>
    <p:custDataLst>
      <p:tags r:id="rId1"/>
    </p:custDataLst>
    <p:extLst>
      <p:ext uri="{BB962C8B-B14F-4D97-AF65-F5344CB8AC3E}">
        <p14:creationId xmlns:p14="http://schemas.microsoft.com/office/powerpoint/2010/main" val="1539507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E6690002-2A2A-4854-8487-2A8DFA76A32E}" type="slidenum">
              <a:rPr lang="en-GB" altLang="en-US" sz="1200">
                <a:solidFill>
                  <a:srgbClr val="343D41"/>
                </a:solidFill>
                <a:latin typeface="Georgia" panose="02040502050405020303" pitchFamily="18" charset="0"/>
              </a:rPr>
              <a:pPr eaLnBrk="1" hangingPunct="1"/>
              <a:t>38</a:t>
            </a:fld>
            <a:endParaRPr lang="en-GB" altLang="en-US" sz="1200">
              <a:solidFill>
                <a:srgbClr val="343D41"/>
              </a:solidFill>
              <a:latin typeface="Georgia" panose="02040502050405020303" pitchFamily="18" charset="0"/>
            </a:endParaRPr>
          </a:p>
        </p:txBody>
      </p:sp>
      <p:sp>
        <p:nvSpPr>
          <p:cNvPr id="141316" name="Rectangle 3"/>
          <p:cNvSpPr>
            <a:spLocks noGrp="1" noChangeArrowheads="1"/>
          </p:cNvSpPr>
          <p:nvPr>
            <p:ph type="body" idx="1"/>
            <p:custDataLst>
              <p:tags r:id="rId2"/>
            </p:custDataLst>
          </p:nvPr>
        </p:nvSpPr>
        <p:spPr>
          <a:xfrm>
            <a:off x="1024759" y="1196975"/>
            <a:ext cx="9186041" cy="5111750"/>
          </a:xfrm>
        </p:spPr>
        <p:txBody>
          <a:bodyPr>
            <a:normAutofit/>
          </a:bodyPr>
          <a:lstStyle/>
          <a:p>
            <a:pPr marL="0" indent="0">
              <a:buNone/>
            </a:pPr>
            <a:r>
              <a:rPr lang="en-GB" altLang="en-US" sz="3200" dirty="0" smtClean="0">
                <a:solidFill>
                  <a:srgbClr val="00B0F0"/>
                </a:solidFill>
              </a:rPr>
              <a:t>Open Source Software ("OSS</a:t>
            </a:r>
            <a:r>
              <a:rPr lang="en-GB" altLang="en-US" sz="3200" dirty="0" smtClean="0">
                <a:solidFill>
                  <a:srgbClr val="00B0F0"/>
                </a:solidFill>
              </a:rPr>
              <a:t>")</a:t>
            </a:r>
          </a:p>
          <a:p>
            <a:pPr marL="0" indent="0">
              <a:buNone/>
            </a:pPr>
            <a:endParaRPr lang="en-GB" altLang="en-US" sz="2400" dirty="0" smtClean="0">
              <a:solidFill>
                <a:schemeClr val="tx1"/>
              </a:solidFill>
            </a:endParaRPr>
          </a:p>
          <a:p>
            <a:pPr marL="0" indent="0">
              <a:buFontTx/>
              <a:buChar char="•"/>
            </a:pPr>
            <a:r>
              <a:rPr lang="en-GB" altLang="en-US" sz="2400" dirty="0" smtClean="0">
                <a:solidFill>
                  <a:schemeClr val="tx1"/>
                </a:solidFill>
              </a:rPr>
              <a:t>Potential for conflicts between OSS licences and traditional proprietary licences.</a:t>
            </a:r>
          </a:p>
          <a:p>
            <a:pPr marL="0" indent="0">
              <a:buFontTx/>
              <a:buChar char="•"/>
            </a:pPr>
            <a:r>
              <a:rPr lang="en-GB" altLang="en-US" sz="2400" dirty="0" smtClean="0">
                <a:solidFill>
                  <a:schemeClr val="tx1"/>
                </a:solidFill>
              </a:rPr>
              <a:t>Risk of core product portfolio becoming subject to T&amp;Cs of an OSS licence.</a:t>
            </a:r>
          </a:p>
          <a:p>
            <a:pPr marL="0" indent="0">
              <a:buFontTx/>
              <a:buChar char="•"/>
            </a:pPr>
            <a:r>
              <a:rPr lang="en-GB" altLang="en-US" sz="2400" dirty="0" smtClean="0">
                <a:solidFill>
                  <a:schemeClr val="tx1"/>
                </a:solidFill>
              </a:rPr>
              <a:t>Audit </a:t>
            </a:r>
            <a:r>
              <a:rPr lang="en-GB" altLang="en-US" sz="2400" dirty="0" smtClean="0">
                <a:solidFill>
                  <a:schemeClr val="tx1"/>
                </a:solidFill>
              </a:rPr>
              <a:t>software to determine how much OSS is used.</a:t>
            </a:r>
          </a:p>
          <a:p>
            <a:pPr marL="0" indent="0"/>
            <a:endParaRPr lang="en-GB" altLang="en-US" sz="2400" dirty="0" smtClean="0">
              <a:solidFill>
                <a:schemeClr val="tx1"/>
              </a:solidFill>
            </a:endParaRPr>
          </a:p>
        </p:txBody>
      </p:sp>
    </p:spTree>
    <p:custDataLst>
      <p:tags r:id="rId1"/>
    </p:custDataLst>
    <p:extLst>
      <p:ext uri="{BB962C8B-B14F-4D97-AF65-F5344CB8AC3E}">
        <p14:creationId xmlns:p14="http://schemas.microsoft.com/office/powerpoint/2010/main" val="963141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8BFC4BF6-7B0E-489F-8A5E-C0EF9F4A7A13}" type="slidenum">
              <a:rPr lang="en-GB" altLang="en-US" sz="1200">
                <a:solidFill>
                  <a:srgbClr val="343D41"/>
                </a:solidFill>
                <a:latin typeface="Georgia" panose="02040502050405020303" pitchFamily="18" charset="0"/>
              </a:rPr>
              <a:pPr eaLnBrk="1" hangingPunct="1"/>
              <a:t>39</a:t>
            </a:fld>
            <a:endParaRPr lang="en-GB" altLang="en-US" sz="1200">
              <a:solidFill>
                <a:srgbClr val="343D41"/>
              </a:solidFill>
              <a:latin typeface="Georgia" panose="02040502050405020303" pitchFamily="18" charset="0"/>
            </a:endParaRPr>
          </a:p>
        </p:txBody>
      </p:sp>
      <p:sp>
        <p:nvSpPr>
          <p:cNvPr id="143364" name="Rectangle 3"/>
          <p:cNvSpPr>
            <a:spLocks noGrp="1" noChangeArrowheads="1"/>
          </p:cNvSpPr>
          <p:nvPr>
            <p:ph type="body" idx="1"/>
            <p:custDataLst>
              <p:tags r:id="rId2"/>
            </p:custDataLst>
          </p:nvPr>
        </p:nvSpPr>
        <p:spPr>
          <a:xfrm>
            <a:off x="712695" y="804041"/>
            <a:ext cx="10512354" cy="5504684"/>
          </a:xfrm>
        </p:spPr>
        <p:txBody>
          <a:bodyPr/>
          <a:lstStyle/>
          <a:p>
            <a:pPr marL="0" indent="0">
              <a:buNone/>
            </a:pPr>
            <a:r>
              <a:rPr lang="en-GB" altLang="en-US" dirty="0" smtClean="0">
                <a:solidFill>
                  <a:srgbClr val="00B0F0"/>
                </a:solidFill>
              </a:rPr>
              <a:t>Ownership/Copying by individuals</a:t>
            </a:r>
          </a:p>
          <a:p>
            <a:pPr marL="0" indent="0">
              <a:buNone/>
            </a:pPr>
            <a:endParaRPr lang="en-GB" altLang="en-US" dirty="0" smtClean="0">
              <a:solidFill>
                <a:srgbClr val="00B0F0"/>
              </a:solidFill>
            </a:endParaRPr>
          </a:p>
          <a:p>
            <a:pPr marL="0" indent="0">
              <a:buFontTx/>
              <a:buChar char="•"/>
            </a:pPr>
            <a:r>
              <a:rPr lang="en-GB" altLang="en-US" dirty="0" smtClean="0"/>
              <a:t> </a:t>
            </a:r>
            <a:r>
              <a:rPr lang="en-GB" altLang="en-US" dirty="0" smtClean="0">
                <a:solidFill>
                  <a:schemeClr val="tx1"/>
                </a:solidFill>
              </a:rPr>
              <a:t>Software developed by a contractor who is not an employee will belong to the contractor in the first instance.</a:t>
            </a:r>
          </a:p>
          <a:p>
            <a:pPr marL="0" indent="0">
              <a:buNone/>
            </a:pPr>
            <a:r>
              <a:rPr lang="en-GB" altLang="en-US" dirty="0" smtClean="0">
                <a:solidFill>
                  <a:schemeClr val="tx1"/>
                </a:solidFill>
              </a:rPr>
              <a:t>= Company </a:t>
            </a:r>
            <a:r>
              <a:rPr lang="en-GB" altLang="en-US" dirty="0" smtClean="0">
                <a:solidFill>
                  <a:schemeClr val="tx1"/>
                </a:solidFill>
              </a:rPr>
              <a:t>should ensure it takes an </a:t>
            </a:r>
            <a:r>
              <a:rPr lang="en-GB" altLang="en-US" dirty="0" smtClean="0">
                <a:solidFill>
                  <a:schemeClr val="tx1"/>
                </a:solidFill>
              </a:rPr>
              <a:t>assignment of the software.</a:t>
            </a:r>
            <a:endParaRPr lang="en-GB" altLang="en-US" dirty="0" smtClean="0">
              <a:solidFill>
                <a:schemeClr val="tx1"/>
              </a:solidFill>
            </a:endParaRPr>
          </a:p>
          <a:p>
            <a:pPr marL="0" indent="0">
              <a:buFontTx/>
              <a:buChar char="•"/>
            </a:pPr>
            <a:endParaRPr lang="en-GB" altLang="en-US" dirty="0" smtClean="0">
              <a:solidFill>
                <a:schemeClr val="tx1"/>
              </a:solidFill>
            </a:endParaRPr>
          </a:p>
          <a:p>
            <a:pPr marL="0" indent="0">
              <a:buFontTx/>
              <a:buChar char="•"/>
            </a:pPr>
            <a:r>
              <a:rPr lang="en-GB" altLang="en-US" dirty="0" smtClean="0">
                <a:solidFill>
                  <a:schemeClr val="tx1"/>
                </a:solidFill>
              </a:rPr>
              <a:t> Risk of copying by third party developers/competitors.</a:t>
            </a:r>
          </a:p>
          <a:p>
            <a:pPr marL="0" indent="0">
              <a:buFontTx/>
              <a:buChar char="•"/>
            </a:pPr>
            <a:r>
              <a:rPr lang="en-GB" altLang="en-US" dirty="0" smtClean="0">
                <a:solidFill>
                  <a:schemeClr val="tx1"/>
                </a:solidFill>
              </a:rPr>
              <a:t>Include "sleepers" – lines of code with no </a:t>
            </a:r>
            <a:r>
              <a:rPr lang="en-GB" altLang="en-US" dirty="0" smtClean="0">
                <a:solidFill>
                  <a:schemeClr val="tx1"/>
                </a:solidFill>
              </a:rPr>
              <a:t>function, to identify </a:t>
            </a:r>
            <a:r>
              <a:rPr lang="en-GB" altLang="en-US" dirty="0" smtClean="0">
                <a:solidFill>
                  <a:schemeClr val="tx1"/>
                </a:solidFill>
              </a:rPr>
              <a:t>the origin of the software.</a:t>
            </a:r>
          </a:p>
        </p:txBody>
      </p:sp>
    </p:spTree>
    <p:custDataLst>
      <p:tags r:id="rId1"/>
    </p:custDataLst>
    <p:extLst>
      <p:ext uri="{BB962C8B-B14F-4D97-AF65-F5344CB8AC3E}">
        <p14:creationId xmlns:p14="http://schemas.microsoft.com/office/powerpoint/2010/main" val="2649652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524" y="584304"/>
            <a:ext cx="10405242" cy="5854987"/>
          </a:xfrm>
          <a:prstGeom prst="rect">
            <a:avLst/>
          </a:prstGeom>
        </p:spPr>
      </p:pic>
    </p:spTree>
    <p:extLst>
      <p:ext uri="{BB962C8B-B14F-4D97-AF65-F5344CB8AC3E}">
        <p14:creationId xmlns:p14="http://schemas.microsoft.com/office/powerpoint/2010/main" val="439579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r>
              <a:rPr lang="en-GB" altLang="en-US" sz="1200">
                <a:solidFill>
                  <a:srgbClr val="343D41"/>
                </a:solidFill>
                <a:latin typeface="Georgia" panose="02040502050405020303" pitchFamily="18" charset="0"/>
              </a:rPr>
              <a:t>Page </a:t>
            </a:r>
            <a:fld id="{E54B3D3E-D492-4D9D-A07C-12A53AFDE6E9}" type="slidenum">
              <a:rPr lang="en-GB" altLang="en-US" sz="1200">
                <a:solidFill>
                  <a:srgbClr val="343D41"/>
                </a:solidFill>
                <a:latin typeface="Georgia" panose="02040502050405020303" pitchFamily="18" charset="0"/>
              </a:rPr>
              <a:pPr eaLnBrk="1" hangingPunct="1"/>
              <a:t>40</a:t>
            </a:fld>
            <a:endParaRPr lang="en-GB" altLang="en-US" sz="1200">
              <a:solidFill>
                <a:srgbClr val="343D41"/>
              </a:solidFill>
              <a:latin typeface="Georgia" panose="02040502050405020303" pitchFamily="18" charset="0"/>
            </a:endParaRPr>
          </a:p>
        </p:txBody>
      </p:sp>
      <p:sp>
        <p:nvSpPr>
          <p:cNvPr id="145411" name="Rectangle 2"/>
          <p:cNvSpPr>
            <a:spLocks noGrp="1" noChangeArrowheads="1"/>
          </p:cNvSpPr>
          <p:nvPr>
            <p:ph type="title"/>
            <p:custDataLst>
              <p:tags r:id="rId2"/>
            </p:custDataLst>
          </p:nvPr>
        </p:nvSpPr>
        <p:spPr/>
        <p:txBody>
          <a:bodyPr>
            <a:normAutofit/>
          </a:bodyPr>
          <a:lstStyle/>
          <a:p>
            <a:pPr eaLnBrk="1" hangingPunct="1"/>
            <a:r>
              <a:rPr lang="en-GB" altLang="en-US" sz="3200" b="1" dirty="0" smtClean="0">
                <a:solidFill>
                  <a:srgbClr val="00B0F0"/>
                </a:solidFill>
              </a:rPr>
              <a:t>Copyright </a:t>
            </a:r>
            <a:r>
              <a:rPr lang="en-GB" altLang="en-US" sz="3200" b="1" dirty="0" smtClean="0">
                <a:solidFill>
                  <a:srgbClr val="00B0F0"/>
                </a:solidFill>
              </a:rPr>
              <a:t>and Anti-Circumvention Laws</a:t>
            </a:r>
          </a:p>
        </p:txBody>
      </p:sp>
      <p:sp>
        <p:nvSpPr>
          <p:cNvPr id="145412" name="Rectangle 3"/>
          <p:cNvSpPr>
            <a:spLocks noGrp="1" noChangeArrowheads="1"/>
          </p:cNvSpPr>
          <p:nvPr>
            <p:ph type="body" idx="1"/>
            <p:custDataLst>
              <p:tags r:id="rId3"/>
            </p:custDataLst>
          </p:nvPr>
        </p:nvSpPr>
        <p:spPr/>
        <p:txBody>
          <a:bodyPr/>
          <a:lstStyle/>
          <a:p>
            <a:pPr marL="0" indent="0">
              <a:buFontTx/>
              <a:buChar char="•"/>
            </a:pPr>
            <a:r>
              <a:rPr lang="en-GB" altLang="en-US" dirty="0" smtClean="0"/>
              <a:t> </a:t>
            </a:r>
            <a:r>
              <a:rPr lang="en-GB" altLang="en-US" dirty="0" smtClean="0">
                <a:solidFill>
                  <a:schemeClr val="tx1"/>
                </a:solidFill>
              </a:rPr>
              <a:t>Copyright law prevents the circumvention of technological barriers for using computer programs in ways which the right holders do not wish to allow.</a:t>
            </a:r>
          </a:p>
          <a:p>
            <a:pPr marL="0" indent="0">
              <a:buNone/>
            </a:pPr>
            <a:endParaRPr lang="en-GB" altLang="en-US" dirty="0" smtClean="0"/>
          </a:p>
          <a:p>
            <a:pPr marL="0" indent="0">
              <a:buFontTx/>
              <a:buChar char="•"/>
            </a:pPr>
            <a:r>
              <a:rPr lang="en-GB" altLang="en-US" dirty="0" smtClean="0"/>
              <a:t> </a:t>
            </a:r>
            <a:r>
              <a:rPr lang="en-GB" altLang="en-US" dirty="0" smtClean="0">
                <a:solidFill>
                  <a:schemeClr val="tx1"/>
                </a:solidFill>
              </a:rPr>
              <a:t>Use of Messiah </a:t>
            </a:r>
            <a:r>
              <a:rPr lang="en-GB" altLang="en-US" dirty="0" smtClean="0">
                <a:solidFill>
                  <a:schemeClr val="tx1"/>
                </a:solidFill>
              </a:rPr>
              <a:t>‘chips’ </a:t>
            </a:r>
            <a:r>
              <a:rPr lang="en-GB" altLang="en-US" dirty="0" smtClean="0">
                <a:solidFill>
                  <a:schemeClr val="tx1"/>
                </a:solidFill>
              </a:rPr>
              <a:t>in </a:t>
            </a:r>
            <a:r>
              <a:rPr lang="en-GB" altLang="en-US" dirty="0" err="1" smtClean="0">
                <a:solidFill>
                  <a:schemeClr val="tx1"/>
                </a:solidFill>
              </a:rPr>
              <a:t>Playstation</a:t>
            </a:r>
            <a:r>
              <a:rPr lang="en-GB" altLang="en-US" dirty="0" smtClean="0">
                <a:solidFill>
                  <a:schemeClr val="tx1"/>
                </a:solidFill>
              </a:rPr>
              <a:t> 2s enabled users to play games which had been copied or which were from other countries.</a:t>
            </a:r>
          </a:p>
        </p:txBody>
      </p:sp>
    </p:spTree>
    <p:custDataLst>
      <p:tags r:id="rId1"/>
    </p:custDataLst>
    <p:extLst>
      <p:ext uri="{BB962C8B-B14F-4D97-AF65-F5344CB8AC3E}">
        <p14:creationId xmlns:p14="http://schemas.microsoft.com/office/powerpoint/2010/main" val="2716514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rPr>
              <a:t>Domain Names &amp; Cybersquatting</a:t>
            </a:r>
            <a:endParaRPr lang="en-GB" b="1" dirty="0">
              <a:solidFill>
                <a:srgbClr val="00B0F0"/>
              </a:solidFill>
            </a:endParaRPr>
          </a:p>
        </p:txBody>
      </p:sp>
      <p:sp>
        <p:nvSpPr>
          <p:cNvPr id="3" name="Content Placeholder 2"/>
          <p:cNvSpPr>
            <a:spLocks noGrp="1"/>
          </p:cNvSpPr>
          <p:nvPr>
            <p:ph idx="1"/>
          </p:nvPr>
        </p:nvSpPr>
        <p:spPr/>
        <p:txBody>
          <a:bodyPr/>
          <a:lstStyle/>
          <a:p>
            <a:r>
              <a:rPr lang="en-GB" dirty="0" smtClean="0">
                <a:hlinkClick r:id="rId2"/>
              </a:rPr>
              <a:t>https://easily.uk/</a:t>
            </a:r>
            <a:r>
              <a:rPr lang="en-GB" dirty="0" smtClean="0"/>
              <a:t> provides a practical route to securing a domain name.</a:t>
            </a:r>
          </a:p>
          <a:p>
            <a:endParaRPr lang="en-GB" dirty="0"/>
          </a:p>
          <a:p>
            <a:r>
              <a:rPr lang="en-GB" dirty="0" smtClean="0"/>
              <a:t>There is no legal action called "domain name infringement“ – so if someone is cybersquatting your brand name, you must follow the dispute resolution procedures set by ICANN &amp; other organizations.</a:t>
            </a:r>
          </a:p>
          <a:p>
            <a:r>
              <a:rPr lang="en-GB" dirty="0" smtClean="0"/>
              <a:t>Ensure that if a brand agency is registering a domain name for your business, that your business will receive an assignment of this name, royalty free. </a:t>
            </a:r>
            <a:endParaRPr lang="en-GB" dirty="0"/>
          </a:p>
        </p:txBody>
      </p:sp>
    </p:spTree>
    <p:extLst>
      <p:ext uri="{BB962C8B-B14F-4D97-AF65-F5344CB8AC3E}">
        <p14:creationId xmlns:p14="http://schemas.microsoft.com/office/powerpoint/2010/main" val="2117828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70" y="174717"/>
            <a:ext cx="10515600" cy="872005"/>
          </a:xfrm>
        </p:spPr>
        <p:txBody>
          <a:bodyPr/>
          <a:lstStyle/>
          <a:p>
            <a:r>
              <a:rPr lang="en-GB" b="1" dirty="0" smtClean="0">
                <a:solidFill>
                  <a:srgbClr val="00B0F0"/>
                </a:solidFill>
              </a:rPr>
              <a:t>Design Rights</a:t>
            </a:r>
            <a:endParaRPr lang="en-GB" b="1" dirty="0">
              <a:solidFill>
                <a:srgbClr val="00B0F0"/>
              </a:solidFill>
            </a:endParaRPr>
          </a:p>
        </p:txBody>
      </p:sp>
      <p:sp>
        <p:nvSpPr>
          <p:cNvPr id="3" name="Content Placeholder 2"/>
          <p:cNvSpPr>
            <a:spLocks noGrp="1"/>
          </p:cNvSpPr>
          <p:nvPr>
            <p:ph idx="1"/>
          </p:nvPr>
        </p:nvSpPr>
        <p:spPr>
          <a:xfrm>
            <a:off x="515470" y="1102377"/>
            <a:ext cx="11344836" cy="5092048"/>
          </a:xfrm>
        </p:spPr>
        <p:txBody>
          <a:bodyPr>
            <a:normAutofit fontScale="92500" lnSpcReduction="10000"/>
          </a:bodyPr>
          <a:lstStyle/>
          <a:p>
            <a:r>
              <a:rPr lang="en-GB" dirty="0" smtClean="0"/>
              <a:t>Registering a design rights grants you a monopoly for up to 25 years, to enable you to stop others from making, selling or using a product which incorporates your design.</a:t>
            </a:r>
          </a:p>
          <a:p>
            <a:r>
              <a:rPr lang="en-GB" dirty="0" smtClean="0"/>
              <a:t>Registering a 2 D image as a design gives a monopoly on the application of the image to products, which is wider than protection given by a trade mark (‘same or similar marks’ are protected).</a:t>
            </a:r>
          </a:p>
          <a:p>
            <a:r>
              <a:rPr lang="en-GB" dirty="0" smtClean="0"/>
              <a:t>To be registrable, a design must:</a:t>
            </a:r>
          </a:p>
          <a:p>
            <a:pPr lvl="1"/>
            <a:r>
              <a:rPr lang="en-GB" dirty="0" smtClean="0"/>
              <a:t>be new; and</a:t>
            </a:r>
          </a:p>
          <a:p>
            <a:pPr lvl="1"/>
            <a:r>
              <a:rPr lang="en-GB" dirty="0" smtClean="0"/>
              <a:t>have individual character, which means that the overall impression of the design must differ from previous designs.</a:t>
            </a:r>
          </a:p>
          <a:p>
            <a:endParaRPr lang="en-GB" dirty="0" smtClean="0"/>
          </a:p>
          <a:p>
            <a:pPr marL="0" indent="0">
              <a:buNone/>
            </a:pPr>
            <a:r>
              <a:rPr lang="en-GB" dirty="0" smtClean="0"/>
              <a:t> </a:t>
            </a:r>
            <a:r>
              <a:rPr lang="en-GB" dirty="0" err="1" smtClean="0"/>
              <a:t>easyGroup</a:t>
            </a:r>
            <a:r>
              <a:rPr lang="en-GB" dirty="0" smtClean="0"/>
              <a:t> has registered "easy.com" as a trade mark and its orange and white "easy.com" logo as a registered design for use with clothing and travel goods </a:t>
            </a:r>
            <a:endParaRPr lang="en-GB" dirty="0"/>
          </a:p>
        </p:txBody>
      </p:sp>
      <p:sp>
        <p:nvSpPr>
          <p:cNvPr id="4" name="AutoShape 2" descr="Image result for easygroup"/>
          <p:cNvSpPr>
            <a:spLocks noChangeAspect="1" noChangeArrowheads="1"/>
          </p:cNvSpPr>
          <p:nvPr/>
        </p:nvSpPr>
        <p:spPr bwMode="auto">
          <a:xfrm>
            <a:off x="249705" y="-119063"/>
            <a:ext cx="866775"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952" y="196008"/>
            <a:ext cx="2095500" cy="819150"/>
          </a:xfrm>
          <a:prstGeom prst="rect">
            <a:avLst/>
          </a:prstGeom>
        </p:spPr>
      </p:pic>
    </p:spTree>
    <p:extLst>
      <p:ext uri="{BB962C8B-B14F-4D97-AF65-F5344CB8AC3E}">
        <p14:creationId xmlns:p14="http://schemas.microsoft.com/office/powerpoint/2010/main" val="2829963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581"/>
          </a:xfrm>
        </p:spPr>
        <p:txBody>
          <a:bodyPr/>
          <a:lstStyle/>
          <a:p>
            <a:r>
              <a:rPr lang="en-GB" b="1" dirty="0" smtClean="0">
                <a:solidFill>
                  <a:srgbClr val="00B0F0"/>
                </a:solidFill>
              </a:rPr>
              <a:t>Passing Off</a:t>
            </a:r>
            <a:endParaRPr lang="en-GB" b="1" dirty="0">
              <a:solidFill>
                <a:srgbClr val="00B0F0"/>
              </a:solidFill>
            </a:endParaRPr>
          </a:p>
        </p:txBody>
      </p:sp>
      <p:sp>
        <p:nvSpPr>
          <p:cNvPr id="3" name="Content Placeholder 2"/>
          <p:cNvSpPr>
            <a:spLocks noGrp="1"/>
          </p:cNvSpPr>
          <p:nvPr>
            <p:ph idx="1"/>
          </p:nvPr>
        </p:nvSpPr>
        <p:spPr>
          <a:xfrm>
            <a:off x="838200" y="1344706"/>
            <a:ext cx="10515600" cy="4684339"/>
          </a:xfrm>
        </p:spPr>
        <p:txBody>
          <a:bodyPr>
            <a:normAutofit fontScale="92500" lnSpcReduction="20000"/>
          </a:bodyPr>
          <a:lstStyle/>
          <a:p>
            <a:pPr marL="0" indent="0">
              <a:buNone/>
            </a:pPr>
            <a:r>
              <a:rPr lang="en-GB" dirty="0" smtClean="0"/>
              <a:t>You must prove:</a:t>
            </a:r>
          </a:p>
          <a:p>
            <a:r>
              <a:rPr lang="en-GB" dirty="0" smtClean="0"/>
              <a:t>Your business has established goodwill and reputation in the brand;</a:t>
            </a:r>
          </a:p>
          <a:p>
            <a:r>
              <a:rPr lang="en-GB" dirty="0" smtClean="0"/>
              <a:t>that another business is using a brand which is similar to or the same as the owner's brand;</a:t>
            </a:r>
          </a:p>
          <a:p>
            <a:r>
              <a:rPr lang="en-GB" dirty="0" smtClean="0"/>
              <a:t>that, by doing so, it may cause the public to be confused into thinking that it is associated with the business of the owner of the brand; and</a:t>
            </a:r>
          </a:p>
          <a:p>
            <a:r>
              <a:rPr lang="en-GB" dirty="0" smtClean="0"/>
              <a:t>that it causes actual damage to the business or goodwill of the brand owner.</a:t>
            </a:r>
          </a:p>
          <a:p>
            <a:pPr marL="0" indent="0">
              <a:buNone/>
            </a:pPr>
            <a:endParaRPr lang="en-GB" dirty="0" smtClean="0"/>
          </a:p>
          <a:p>
            <a:pPr marL="0" indent="0">
              <a:buNone/>
            </a:pPr>
            <a:r>
              <a:rPr lang="en-GB" dirty="0" smtClean="0"/>
              <a:t>It is generally not easy to prove passing off, particularly as you must provide data from surveys to show the possibility of confusion or actual confusion. </a:t>
            </a:r>
          </a:p>
          <a:p>
            <a:pPr marL="0" indent="0">
              <a:buNone/>
            </a:pPr>
            <a:r>
              <a:rPr lang="en-GB" dirty="0" smtClean="0"/>
              <a:t>It can be very difficult, slow &amp; expensive to obtain survey data.</a:t>
            </a:r>
            <a:endParaRPr lang="en-GB" dirty="0"/>
          </a:p>
        </p:txBody>
      </p:sp>
      <p:pic>
        <p:nvPicPr>
          <p:cNvPr id="5" name="Picture 4"/>
          <p:cNvPicPr>
            <a:picLocks noChangeAspect="1"/>
          </p:cNvPicPr>
          <p:nvPr/>
        </p:nvPicPr>
        <p:blipFill>
          <a:blip r:embed="rId2">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0345270" y="158200"/>
            <a:ext cx="1008530" cy="1186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90" y="158200"/>
            <a:ext cx="3133725" cy="1495425"/>
          </a:xfrm>
          <a:prstGeom prst="rect">
            <a:avLst/>
          </a:prstGeom>
        </p:spPr>
      </p:pic>
    </p:spTree>
    <p:extLst>
      <p:ext uri="{BB962C8B-B14F-4D97-AF65-F5344CB8AC3E}">
        <p14:creationId xmlns:p14="http://schemas.microsoft.com/office/powerpoint/2010/main" val="1799998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299"/>
          </a:xfrm>
        </p:spPr>
        <p:txBody>
          <a:bodyPr>
            <a:normAutofit fontScale="90000"/>
          </a:bodyPr>
          <a:lstStyle/>
          <a:p>
            <a:r>
              <a:rPr lang="en-GB" b="1" dirty="0" smtClean="0">
                <a:solidFill>
                  <a:srgbClr val="00B0F0"/>
                </a:solidFill>
              </a:rPr>
              <a:t>E- Commerce &amp; Customers</a:t>
            </a:r>
            <a:endParaRPr lang="en-GB" b="1" dirty="0">
              <a:solidFill>
                <a:srgbClr val="00B0F0"/>
              </a:solidFill>
            </a:endParaRPr>
          </a:p>
        </p:txBody>
      </p:sp>
      <p:sp>
        <p:nvSpPr>
          <p:cNvPr id="3" name="Content Placeholder 2"/>
          <p:cNvSpPr>
            <a:spLocks noGrp="1"/>
          </p:cNvSpPr>
          <p:nvPr>
            <p:ph idx="1"/>
          </p:nvPr>
        </p:nvSpPr>
        <p:spPr>
          <a:xfrm>
            <a:off x="838200" y="1583578"/>
            <a:ext cx="10515600" cy="4351338"/>
          </a:xfrm>
        </p:spPr>
        <p:txBody>
          <a:bodyPr>
            <a:noAutofit/>
          </a:bodyPr>
          <a:lstStyle/>
          <a:p>
            <a:r>
              <a:rPr lang="en-GB" sz="2000" b="1" dirty="0" smtClean="0">
                <a:solidFill>
                  <a:srgbClr val="0070C0"/>
                </a:solidFill>
              </a:rPr>
              <a:t>E-Commerce </a:t>
            </a:r>
            <a:r>
              <a:rPr lang="en-GB" sz="2000" b="1" dirty="0">
                <a:solidFill>
                  <a:srgbClr val="0070C0"/>
                </a:solidFill>
              </a:rPr>
              <a:t>Regulations </a:t>
            </a:r>
            <a:r>
              <a:rPr lang="en-GB" sz="2000" b="1" dirty="0" smtClean="0">
                <a:solidFill>
                  <a:srgbClr val="0070C0"/>
                </a:solidFill>
              </a:rPr>
              <a:t>2002</a:t>
            </a:r>
            <a:r>
              <a:rPr lang="en-GB" sz="2000" dirty="0" smtClean="0"/>
              <a:t> </a:t>
            </a:r>
            <a:r>
              <a:rPr lang="en-GB" sz="2000" dirty="0"/>
              <a:t>impose a range of obligations on </a:t>
            </a:r>
            <a:r>
              <a:rPr lang="en-GB" sz="2000" dirty="0" smtClean="0"/>
              <a:t>operators </a:t>
            </a:r>
            <a:r>
              <a:rPr lang="en-GB" sz="2000" dirty="0"/>
              <a:t>of commercial websites, in particular obligations to provide users with certain information </a:t>
            </a:r>
            <a:r>
              <a:rPr lang="en-GB" sz="2000" dirty="0" smtClean="0"/>
              <a:t>about the </a:t>
            </a:r>
            <a:r>
              <a:rPr lang="en-GB" sz="2000" dirty="0"/>
              <a:t>operator and its services</a:t>
            </a:r>
            <a:r>
              <a:rPr lang="en-GB" sz="2000" dirty="0" smtClean="0"/>
              <a:t>.</a:t>
            </a:r>
          </a:p>
          <a:p>
            <a:pPr marL="0" indent="0">
              <a:buNone/>
            </a:pPr>
            <a:endParaRPr lang="en-GB" sz="2000" dirty="0"/>
          </a:p>
          <a:p>
            <a:pPr marL="0" indent="0">
              <a:buNone/>
            </a:pPr>
            <a:r>
              <a:rPr lang="en-GB" sz="2000" dirty="0" smtClean="0"/>
              <a:t>• </a:t>
            </a:r>
            <a:r>
              <a:rPr lang="en-GB" sz="2000" b="1" dirty="0" smtClean="0">
                <a:solidFill>
                  <a:srgbClr val="0070C0"/>
                </a:solidFill>
              </a:rPr>
              <a:t>Consumer </a:t>
            </a:r>
            <a:r>
              <a:rPr lang="en-GB" sz="2000" b="1" dirty="0">
                <a:solidFill>
                  <a:srgbClr val="0070C0"/>
                </a:solidFill>
              </a:rPr>
              <a:t>Rights Act 2015</a:t>
            </a:r>
            <a:r>
              <a:rPr lang="en-GB" sz="2000" dirty="0"/>
              <a:t> </a:t>
            </a:r>
            <a:r>
              <a:rPr lang="en-GB" sz="2000" dirty="0" smtClean="0"/>
              <a:t>has updated rights of </a:t>
            </a:r>
            <a:r>
              <a:rPr lang="en-GB" sz="2000" dirty="0"/>
              <a:t>consumer </a:t>
            </a:r>
            <a:r>
              <a:rPr lang="en-GB" sz="2000" dirty="0" smtClean="0"/>
              <a:t>who agree to e-contracts </a:t>
            </a:r>
            <a:r>
              <a:rPr lang="en-GB" sz="2000" dirty="0"/>
              <a:t>and </a:t>
            </a:r>
            <a:r>
              <a:rPr lang="en-GB" sz="2000" dirty="0" smtClean="0"/>
              <a:t>their rights to request a refund or return.</a:t>
            </a:r>
          </a:p>
          <a:p>
            <a:pPr marL="0" indent="0">
              <a:buNone/>
            </a:pPr>
            <a:endParaRPr lang="en-GB" sz="2000" dirty="0" smtClean="0"/>
          </a:p>
          <a:p>
            <a:pPr marL="0" indent="0">
              <a:buNone/>
            </a:pPr>
            <a:r>
              <a:rPr lang="en-GB" sz="2000" dirty="0" smtClean="0"/>
              <a:t>• </a:t>
            </a:r>
            <a:r>
              <a:rPr lang="en-GB" sz="2000" b="1" dirty="0" smtClean="0">
                <a:solidFill>
                  <a:srgbClr val="0070C0"/>
                </a:solidFill>
              </a:rPr>
              <a:t>Consumer </a:t>
            </a:r>
            <a:r>
              <a:rPr lang="en-GB" sz="2000" b="1" dirty="0">
                <a:solidFill>
                  <a:srgbClr val="0070C0"/>
                </a:solidFill>
              </a:rPr>
              <a:t>Contracts (Information, Cancellation and Additional Charges) Regulations 2013</a:t>
            </a:r>
            <a:r>
              <a:rPr lang="en-GB" sz="2000" dirty="0"/>
              <a:t> </a:t>
            </a:r>
            <a:r>
              <a:rPr lang="en-GB" sz="2000" dirty="0" smtClean="0"/>
              <a:t>impose </a:t>
            </a:r>
            <a:r>
              <a:rPr lang="en-GB" sz="2000" dirty="0"/>
              <a:t>additional obligations on website operators who deal with consumers.</a:t>
            </a:r>
          </a:p>
          <a:p>
            <a:pPr marL="0" indent="0">
              <a:buNone/>
            </a:pPr>
            <a:endParaRPr lang="en-GB" sz="2000" dirty="0" smtClean="0"/>
          </a:p>
          <a:p>
            <a:pPr marL="0" indent="0">
              <a:buNone/>
            </a:pPr>
            <a:r>
              <a:rPr lang="en-GB" sz="2000" dirty="0" smtClean="0"/>
              <a:t>• </a:t>
            </a:r>
            <a:r>
              <a:rPr lang="en-GB" sz="2000" b="1" dirty="0" smtClean="0">
                <a:solidFill>
                  <a:srgbClr val="0070C0"/>
                </a:solidFill>
              </a:rPr>
              <a:t>Consumer </a:t>
            </a:r>
            <a:r>
              <a:rPr lang="en-GB" sz="2000" b="1" dirty="0">
                <a:solidFill>
                  <a:srgbClr val="0070C0"/>
                </a:solidFill>
              </a:rPr>
              <a:t>Protection From Unfair Trading Regulations 2008</a:t>
            </a:r>
            <a:r>
              <a:rPr lang="en-GB" sz="2000" dirty="0"/>
              <a:t> </a:t>
            </a:r>
            <a:r>
              <a:rPr lang="en-GB" sz="2000" dirty="0" smtClean="0"/>
              <a:t>prohibit </a:t>
            </a:r>
            <a:r>
              <a:rPr lang="en-GB" sz="2000" dirty="0"/>
              <a:t>various unfair </a:t>
            </a:r>
            <a:r>
              <a:rPr lang="en-GB" sz="2000" dirty="0" smtClean="0"/>
              <a:t>practices, such </a:t>
            </a:r>
            <a:r>
              <a:rPr lang="en-GB" sz="2000" dirty="0"/>
              <a:t>as misleading actions or omissions, and include a "blacklist" of prohibited </a:t>
            </a:r>
            <a:r>
              <a:rPr lang="en-GB" sz="2000" dirty="0" smtClean="0"/>
              <a:t>commercial practices</a:t>
            </a:r>
            <a:r>
              <a:rPr lang="en-GB" sz="2000" dirty="0"/>
              <a:t>.</a:t>
            </a:r>
          </a:p>
          <a:p>
            <a:pPr marL="0" indent="0">
              <a:buNone/>
            </a:pPr>
            <a:endParaRPr lang="en-GB" sz="2000" dirty="0"/>
          </a:p>
        </p:txBody>
      </p:sp>
    </p:spTree>
    <p:extLst>
      <p:ext uri="{BB962C8B-B14F-4D97-AF65-F5344CB8AC3E}">
        <p14:creationId xmlns:p14="http://schemas.microsoft.com/office/powerpoint/2010/main" val="3836002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rgbClr val="00B0F0"/>
                </a:solidFill>
              </a:rPr>
              <a:t>Data Privacy &amp; e-Marketing</a:t>
            </a:r>
            <a:endParaRPr lang="en-GB" sz="4000" b="1" dirty="0">
              <a:solidFill>
                <a:srgbClr val="00B0F0"/>
              </a:solidFill>
            </a:endParaRPr>
          </a:p>
        </p:txBody>
      </p:sp>
      <p:sp>
        <p:nvSpPr>
          <p:cNvPr id="3" name="Content Placeholder 2"/>
          <p:cNvSpPr>
            <a:spLocks noGrp="1"/>
          </p:cNvSpPr>
          <p:nvPr>
            <p:ph idx="1"/>
          </p:nvPr>
        </p:nvSpPr>
        <p:spPr/>
        <p:txBody>
          <a:bodyPr>
            <a:normAutofit/>
          </a:bodyPr>
          <a:lstStyle/>
          <a:p>
            <a:r>
              <a:rPr lang="en-GB" sz="2400" b="1" dirty="0" smtClean="0">
                <a:solidFill>
                  <a:srgbClr val="0070C0"/>
                </a:solidFill>
              </a:rPr>
              <a:t>The General Data Protection Regulation</a:t>
            </a:r>
            <a:r>
              <a:rPr lang="en-GB" sz="2400" dirty="0" smtClean="0"/>
              <a:t> (GDPR) and </a:t>
            </a:r>
            <a:r>
              <a:rPr lang="en-GB" sz="2400" b="1" dirty="0" smtClean="0">
                <a:solidFill>
                  <a:srgbClr val="0070C0"/>
                </a:solidFill>
              </a:rPr>
              <a:t>Data Protection Act 2018</a:t>
            </a:r>
            <a:r>
              <a:rPr lang="en-GB" sz="2400" dirty="0" smtClean="0"/>
              <a:t> regulate the use of personal data, including customer data.</a:t>
            </a:r>
          </a:p>
          <a:p>
            <a:pPr marL="0" indent="0">
              <a:buNone/>
            </a:pPr>
            <a:r>
              <a:rPr lang="en-GB" sz="2400" dirty="0" smtClean="0"/>
              <a:t>• </a:t>
            </a:r>
            <a:r>
              <a:rPr lang="en-GB" sz="2400" dirty="0" smtClean="0">
                <a:solidFill>
                  <a:srgbClr val="0070C0"/>
                </a:solidFill>
              </a:rPr>
              <a:t>The Privacy and Electronic Communications (EC Directive) Regulations 2003</a:t>
            </a:r>
            <a:r>
              <a:rPr lang="en-GB" sz="2400" dirty="0" smtClean="0"/>
              <a:t> apply to direct marketing (both solicited and unsolicited) by means of electronic communication. </a:t>
            </a:r>
          </a:p>
          <a:p>
            <a:pPr marL="0" indent="0">
              <a:buNone/>
            </a:pPr>
            <a:r>
              <a:rPr lang="en-GB" sz="2400" dirty="0" smtClean="0"/>
              <a:t>A new e-Privacy Regulation is currently in proposal form, but will not come into force in Europe until 2019 at the earliest.</a:t>
            </a:r>
          </a:p>
          <a:p>
            <a:endParaRPr lang="en-GB" sz="2400" dirty="0"/>
          </a:p>
        </p:txBody>
      </p:sp>
    </p:spTree>
    <p:extLst>
      <p:ext uri="{BB962C8B-B14F-4D97-AF65-F5344CB8AC3E}">
        <p14:creationId xmlns:p14="http://schemas.microsoft.com/office/powerpoint/2010/main" val="300830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rPr>
              <a:t>Cookies ?</a:t>
            </a:r>
            <a:endParaRPr lang="en-GB" b="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Website </a:t>
            </a:r>
            <a:r>
              <a:rPr lang="en-GB" dirty="0"/>
              <a:t>operators cannot store information or gain access to information </a:t>
            </a:r>
            <a:r>
              <a:rPr lang="en-GB" dirty="0" smtClean="0"/>
              <a:t>stored in </a:t>
            </a:r>
            <a:r>
              <a:rPr lang="en-GB" dirty="0"/>
              <a:t>the </a:t>
            </a:r>
            <a:r>
              <a:rPr lang="en-GB" dirty="0" smtClean="0"/>
              <a:t>computer of </a:t>
            </a:r>
            <a:r>
              <a:rPr lang="en-GB" dirty="0"/>
              <a:t>a </a:t>
            </a:r>
            <a:r>
              <a:rPr lang="en-GB" dirty="0" smtClean="0"/>
              <a:t>customer, unless </a:t>
            </a:r>
            <a:r>
              <a:rPr lang="en-GB" dirty="0"/>
              <a:t>the </a:t>
            </a:r>
            <a:r>
              <a:rPr lang="en-GB" dirty="0" smtClean="0"/>
              <a:t>customer </a:t>
            </a:r>
            <a:r>
              <a:rPr lang="en-GB" dirty="0"/>
              <a:t>is provided with clear and comprehensive information </a:t>
            </a:r>
            <a:r>
              <a:rPr lang="en-GB" dirty="0" smtClean="0"/>
              <a:t>about the </a:t>
            </a:r>
            <a:r>
              <a:rPr lang="en-GB" dirty="0"/>
              <a:t>purpose of such storage or access and has consented to it. </a:t>
            </a:r>
            <a:endParaRPr lang="en-GB" dirty="0" smtClean="0"/>
          </a:p>
          <a:p>
            <a:pPr marL="0" indent="0">
              <a:buNone/>
            </a:pPr>
            <a:endParaRPr lang="en-GB" dirty="0"/>
          </a:p>
          <a:p>
            <a:pPr marL="0" indent="0">
              <a:buNone/>
            </a:pPr>
            <a:r>
              <a:rPr lang="en-GB" dirty="0" smtClean="0"/>
              <a:t>This means you must:-</a:t>
            </a:r>
          </a:p>
          <a:p>
            <a:pPr>
              <a:buFontTx/>
              <a:buChar char="-"/>
            </a:pPr>
            <a:r>
              <a:rPr lang="en-GB" dirty="0" smtClean="0"/>
              <a:t>display an online cookies </a:t>
            </a:r>
            <a:r>
              <a:rPr lang="en-GB" dirty="0"/>
              <a:t>notice, </a:t>
            </a:r>
            <a:r>
              <a:rPr lang="en-GB" dirty="0" smtClean="0"/>
              <a:t>with details of </a:t>
            </a:r>
            <a:r>
              <a:rPr lang="en-GB" dirty="0"/>
              <a:t>the categories of any cookies </a:t>
            </a:r>
            <a:r>
              <a:rPr lang="en-GB" dirty="0" smtClean="0"/>
              <a:t>used</a:t>
            </a:r>
          </a:p>
          <a:p>
            <a:pPr>
              <a:buFontTx/>
              <a:buChar char="-"/>
            </a:pPr>
            <a:r>
              <a:rPr lang="en-GB" dirty="0" smtClean="0"/>
              <a:t>using a </a:t>
            </a:r>
            <a:r>
              <a:rPr lang="en-GB" dirty="0"/>
              <a:t>mechanism that enables </a:t>
            </a:r>
            <a:r>
              <a:rPr lang="en-GB" dirty="0" smtClean="0"/>
              <a:t>positive consent (by </a:t>
            </a:r>
            <a:r>
              <a:rPr lang="en-GB" dirty="0"/>
              <a:t>means of a tick box or "click through" overlay</a:t>
            </a:r>
            <a:r>
              <a:rPr lang="en-GB" dirty="0" smtClean="0"/>
              <a:t>).</a:t>
            </a:r>
          </a:p>
          <a:p>
            <a:pPr marL="0" indent="0">
              <a:buNone/>
            </a:pPr>
            <a:r>
              <a:rPr lang="en-GB" dirty="0" smtClean="0"/>
              <a:t>This </a:t>
            </a:r>
            <a:r>
              <a:rPr lang="en-GB" dirty="0"/>
              <a:t>does not, </a:t>
            </a:r>
            <a:r>
              <a:rPr lang="en-GB" dirty="0" smtClean="0"/>
              <a:t>apply </a:t>
            </a:r>
            <a:r>
              <a:rPr lang="en-GB" dirty="0"/>
              <a:t>to cookies which are strictly necessary to provide an online </a:t>
            </a:r>
            <a:r>
              <a:rPr lang="en-GB" dirty="0" smtClean="0"/>
              <a:t>service requested </a:t>
            </a:r>
            <a:r>
              <a:rPr lang="en-GB" dirty="0"/>
              <a:t>by the </a:t>
            </a:r>
            <a:r>
              <a:rPr lang="en-GB" dirty="0" smtClean="0"/>
              <a:t>customer.</a:t>
            </a:r>
            <a:endParaRPr lang="en-GB" dirty="0"/>
          </a:p>
        </p:txBody>
      </p:sp>
    </p:spTree>
    <p:extLst>
      <p:ext uri="{BB962C8B-B14F-4D97-AF65-F5344CB8AC3E}">
        <p14:creationId xmlns:p14="http://schemas.microsoft.com/office/powerpoint/2010/main" val="3734617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610" b="9632"/>
          <a:stretch/>
        </p:blipFill>
        <p:spPr>
          <a:xfrm>
            <a:off x="835572" y="618565"/>
            <a:ext cx="10184525" cy="5029200"/>
          </a:xfrm>
          <a:prstGeom prst="rect">
            <a:avLst/>
          </a:prstGeom>
        </p:spPr>
      </p:pic>
    </p:spTree>
    <p:extLst>
      <p:ext uri="{BB962C8B-B14F-4D97-AF65-F5344CB8AC3E}">
        <p14:creationId xmlns:p14="http://schemas.microsoft.com/office/powerpoint/2010/main" val="2046672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6412" y="760622"/>
            <a:ext cx="9251576" cy="5250269"/>
          </a:xfrm>
          <a:prstGeom prst="rect">
            <a:avLst/>
          </a:prstGeom>
        </p:spPr>
      </p:pic>
    </p:spTree>
    <p:extLst>
      <p:ext uri="{BB962C8B-B14F-4D97-AF65-F5344CB8AC3E}">
        <p14:creationId xmlns:p14="http://schemas.microsoft.com/office/powerpoint/2010/main" val="3579324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6141" y="241700"/>
            <a:ext cx="10986247" cy="6234695"/>
          </a:xfrm>
          <a:prstGeom prst="rect">
            <a:avLst/>
          </a:prstGeom>
        </p:spPr>
      </p:pic>
    </p:spTree>
    <p:extLst>
      <p:ext uri="{BB962C8B-B14F-4D97-AF65-F5344CB8AC3E}">
        <p14:creationId xmlns:p14="http://schemas.microsoft.com/office/powerpoint/2010/main" val="294981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10" y="433493"/>
            <a:ext cx="10408724" cy="5856947"/>
          </a:xfrm>
          <a:prstGeom prst="rect">
            <a:avLst/>
          </a:prstGeom>
        </p:spPr>
      </p:pic>
    </p:spTree>
    <p:extLst>
      <p:ext uri="{BB962C8B-B14F-4D97-AF65-F5344CB8AC3E}">
        <p14:creationId xmlns:p14="http://schemas.microsoft.com/office/powerpoint/2010/main" val="2543834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953" y="554568"/>
            <a:ext cx="10367682" cy="5883660"/>
          </a:xfrm>
          <a:prstGeom prst="rect">
            <a:avLst/>
          </a:prstGeom>
        </p:spPr>
      </p:pic>
    </p:spTree>
    <p:extLst>
      <p:ext uri="{BB962C8B-B14F-4D97-AF65-F5344CB8AC3E}">
        <p14:creationId xmlns:p14="http://schemas.microsoft.com/office/powerpoint/2010/main" val="939713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B0F0"/>
                </a:solidFill>
              </a:rPr>
              <a:t>How will you protect your brand online ?</a:t>
            </a:r>
            <a:endParaRPr lang="en-GB" b="1" dirty="0">
              <a:solidFill>
                <a:srgbClr val="00B0F0"/>
              </a:solidFill>
            </a:endParaRPr>
          </a:p>
        </p:txBody>
      </p:sp>
      <p:sp>
        <p:nvSpPr>
          <p:cNvPr id="3" name="Content Placeholder 2"/>
          <p:cNvSpPr>
            <a:spLocks noGrp="1"/>
          </p:cNvSpPr>
          <p:nvPr>
            <p:ph idx="1"/>
          </p:nvPr>
        </p:nvSpPr>
        <p:spPr/>
        <p:txBody>
          <a:bodyPr/>
          <a:lstStyle/>
          <a:p>
            <a:pPr marL="0" indent="0">
              <a:buNone/>
            </a:pPr>
            <a:endParaRPr lang="en-GB" dirty="0">
              <a:solidFill>
                <a:srgbClr val="00B0F0"/>
              </a:solidFill>
            </a:endParaRPr>
          </a:p>
          <a:p>
            <a:pPr marL="0" indent="0">
              <a:buNone/>
            </a:pPr>
            <a:endParaRPr lang="en-GB" dirty="0" smtClean="0">
              <a:solidFill>
                <a:srgbClr val="00B0F0"/>
              </a:solidFill>
            </a:endParaRPr>
          </a:p>
          <a:p>
            <a:pPr marL="0" indent="0">
              <a:buNone/>
            </a:pPr>
            <a:endParaRPr lang="en-GB" dirty="0" smtClean="0">
              <a:solidFill>
                <a:srgbClr val="00B0F0"/>
              </a:solidFill>
            </a:endParaRPr>
          </a:p>
          <a:p>
            <a:pPr marL="0" indent="0" algn="ctr">
              <a:buNone/>
            </a:pPr>
            <a:r>
              <a:rPr lang="en-GB" dirty="0" smtClean="0">
                <a:solidFill>
                  <a:srgbClr val="0070C0"/>
                </a:solidFill>
              </a:rPr>
              <a:t>Let me know &amp; thank you for all questions…</a:t>
            </a:r>
          </a:p>
          <a:p>
            <a:pPr marL="0" indent="0" algn="ctr">
              <a:buNone/>
            </a:pPr>
            <a:endParaRPr lang="en-GB" dirty="0">
              <a:solidFill>
                <a:srgbClr val="0070C0"/>
              </a:solidFill>
            </a:endParaRPr>
          </a:p>
          <a:p>
            <a:pPr marL="0" indent="0" algn="ctr">
              <a:buNone/>
            </a:pPr>
            <a:r>
              <a:rPr lang="en-GB" sz="2000" dirty="0" smtClean="0">
                <a:solidFill>
                  <a:srgbClr val="0070C0"/>
                </a:solidFill>
              </a:rPr>
              <a:t>Helen.ar.Roberts@gmail.com</a:t>
            </a:r>
            <a:endParaRPr lang="en-GB" sz="2000" dirty="0">
              <a:solidFill>
                <a:srgbClr val="0070C0"/>
              </a:solidFill>
            </a:endParaRPr>
          </a:p>
          <a:p>
            <a:pPr marL="0" indent="0" algn="ctr">
              <a:buNone/>
            </a:pPr>
            <a:endParaRPr lang="en-GB" dirty="0">
              <a:solidFill>
                <a:srgbClr val="00B0F0"/>
              </a:solidFill>
            </a:endParaRPr>
          </a:p>
        </p:txBody>
      </p:sp>
    </p:spTree>
    <p:extLst>
      <p:ext uri="{BB962C8B-B14F-4D97-AF65-F5344CB8AC3E}">
        <p14:creationId xmlns:p14="http://schemas.microsoft.com/office/powerpoint/2010/main" val="37567691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8160"/>
            <a:ext cx="10515600" cy="1325563"/>
          </a:xfrm>
        </p:spPr>
        <p:txBody>
          <a:bodyPr/>
          <a:lstStyle/>
          <a:p>
            <a:r>
              <a:rPr lang="en-GB" dirty="0" smtClean="0">
                <a:solidFill>
                  <a:srgbClr val="00B0F0"/>
                </a:solidFill>
              </a:rPr>
              <a:t> Further Information on Trade Marks</a:t>
            </a:r>
            <a:endParaRPr lang="en-GB" dirty="0">
              <a:solidFill>
                <a:srgbClr val="00B0F0"/>
              </a:solidFill>
            </a:endParaRPr>
          </a:p>
        </p:txBody>
      </p:sp>
    </p:spTree>
    <p:extLst>
      <p:ext uri="{BB962C8B-B14F-4D97-AF65-F5344CB8AC3E}">
        <p14:creationId xmlns:p14="http://schemas.microsoft.com/office/powerpoint/2010/main" val="32981793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982717" y="480849"/>
            <a:ext cx="5486400" cy="114300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ar-SA" sz="3200" b="1">
                <a:solidFill>
                  <a:srgbClr val="00B0F0"/>
                </a:solidFill>
              </a:rPr>
              <a:t>What is a Trademark</a:t>
            </a:r>
            <a:r>
              <a:rPr lang="en-US" altLang="ar-SA" b="1">
                <a:solidFill>
                  <a:srgbClr val="00B0F0"/>
                </a:solidFill>
              </a:rPr>
              <a:t>?</a:t>
            </a:r>
            <a:endParaRPr lang="en-US" altLang="ar-SA">
              <a:solidFill>
                <a:srgbClr val="00B0F0"/>
              </a:solidFill>
            </a:endParaRPr>
          </a:p>
        </p:txBody>
      </p:sp>
      <p:sp>
        <p:nvSpPr>
          <p:cNvPr id="32771" name="Rectangle 3"/>
          <p:cNvSpPr>
            <a:spLocks noGrp="1" noChangeArrowheads="1"/>
          </p:cNvSpPr>
          <p:nvPr>
            <p:ph type="body" idx="1"/>
          </p:nvPr>
        </p:nvSpPr>
        <p:spPr bwMode="auto">
          <a:xfrm>
            <a:off x="1905000" y="2743200"/>
            <a:ext cx="7772400" cy="327660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a:buNone/>
            </a:pPr>
            <a:endParaRPr lang="en-US" altLang="ar-SA" b="1" dirty="0"/>
          </a:p>
          <a:p>
            <a:pPr marL="0" indent="0">
              <a:buNone/>
            </a:pPr>
            <a:r>
              <a:rPr lang="en-US" altLang="ar-SA" b="1" dirty="0"/>
              <a:t>“A sign distinguishing goods or services produced or sold by one </a:t>
            </a:r>
            <a:r>
              <a:rPr lang="en-US" altLang="ar-SA" b="1" dirty="0" smtClean="0"/>
              <a:t>business”.</a:t>
            </a:r>
          </a:p>
          <a:p>
            <a:pPr marL="0" indent="0">
              <a:buNone/>
            </a:pPr>
            <a:endParaRPr lang="en-US" altLang="ar-SA" b="1" dirty="0"/>
          </a:p>
          <a:p>
            <a:pPr marL="0" indent="0">
              <a:buNone/>
            </a:pPr>
            <a:r>
              <a:rPr lang="en-US" altLang="ar-SA" b="1" dirty="0" smtClean="0"/>
              <a:t>When registered &amp; used, with payment of fees, it can provide indefinite protection for a brand.</a:t>
            </a:r>
            <a:endParaRPr lang="en-US" altLang="ar-SA" b="1" dirty="0"/>
          </a:p>
        </p:txBody>
      </p:sp>
    </p:spTree>
    <p:extLst>
      <p:ext uri="{BB962C8B-B14F-4D97-AF65-F5344CB8AC3E}">
        <p14:creationId xmlns:p14="http://schemas.microsoft.com/office/powerpoint/2010/main" val="35729694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ph type="title"/>
          </p:nvPr>
        </p:nvSpPr>
        <p:spPr bwMode="auto">
          <a:xfrm>
            <a:off x="1076846" y="876300"/>
            <a:ext cx="9293772" cy="1905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2800" b="1" dirty="0">
                <a:solidFill>
                  <a:srgbClr val="00B0F0"/>
                </a:solidFill>
              </a:rPr>
              <a:t>A TRADEMARK IS MADE OF :</a:t>
            </a:r>
            <a:r>
              <a:rPr lang="en-US" altLang="ar-SA" sz="2400" b="1" dirty="0"/>
              <a:t/>
            </a:r>
            <a:br>
              <a:rPr lang="en-US" altLang="ar-SA" sz="2400" b="1" dirty="0"/>
            </a:br>
            <a:r>
              <a:rPr lang="en-US" altLang="ar-SA" sz="2400" b="1" dirty="0"/>
              <a:t/>
            </a:r>
            <a:br>
              <a:rPr lang="en-US" altLang="ar-SA" sz="2400" b="1" dirty="0"/>
            </a:br>
            <a:r>
              <a:rPr lang="en-US" altLang="ar-SA" sz="2400" b="1" dirty="0">
                <a:latin typeface="+mn-lt"/>
              </a:rPr>
              <a:t>Any Distinctive Words, Letters, Numerals, Pictures, Shapes, Colors, </a:t>
            </a:r>
            <a:r>
              <a:rPr lang="en-US" altLang="ar-SA" sz="2400" b="1" dirty="0" smtClean="0">
                <a:latin typeface="+mn-lt"/>
              </a:rPr>
              <a:t>Logos</a:t>
            </a:r>
            <a:r>
              <a:rPr lang="en-US" altLang="ar-SA" sz="2400" b="1" dirty="0">
                <a:latin typeface="+mn-lt"/>
              </a:rPr>
              <a:t>, Labels</a:t>
            </a:r>
            <a:r>
              <a:rPr lang="en-US" altLang="ar-SA" dirty="0">
                <a:latin typeface="+mn-lt"/>
              </a:rPr>
              <a:t> </a:t>
            </a:r>
            <a:r>
              <a:rPr lang="en-US" altLang="ar-SA" dirty="0"/>
              <a:t>	</a:t>
            </a:r>
          </a:p>
        </p:txBody>
      </p:sp>
      <p:sp>
        <p:nvSpPr>
          <p:cNvPr id="11267" name="Rectangle 3"/>
          <p:cNvSpPr>
            <a:spLocks noChangeArrowheads="1"/>
          </p:cNvSpPr>
          <p:nvPr>
            <p:ph type="body" idx="1"/>
          </p:nvPr>
        </p:nvSpPr>
        <p:spPr bwMode="auto">
          <a:xfrm>
            <a:off x="1981202" y="3505200"/>
            <a:ext cx="6382870" cy="2895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0" indent="0">
              <a:buNone/>
            </a:pPr>
            <a:endParaRPr lang="en-US" altLang="ar-SA" sz="2400" b="1" i="1" dirty="0"/>
          </a:p>
        </p:txBody>
      </p:sp>
      <p:pic>
        <p:nvPicPr>
          <p:cNvPr id="11271" name="Picture 7" descr="tm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132" y="4010820"/>
            <a:ext cx="954088" cy="1069975"/>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tm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810001"/>
            <a:ext cx="869950" cy="881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74" name="Object 10"/>
          <p:cNvGraphicFramePr>
            <a:graphicFrameLocks noChangeAspect="1"/>
          </p:cNvGraphicFramePr>
          <p:nvPr/>
        </p:nvGraphicFramePr>
        <p:xfrm>
          <a:off x="6858000" y="4953001"/>
          <a:ext cx="1079500" cy="1444625"/>
        </p:xfrm>
        <a:graphic>
          <a:graphicData uri="http://schemas.openxmlformats.org/presentationml/2006/ole">
            <mc:AlternateContent xmlns:mc="http://schemas.openxmlformats.org/markup-compatibility/2006">
              <mc:Choice xmlns:v="urn:schemas-microsoft-com:vml" Requires="v">
                <p:oleObj spid="_x0000_s3089" name="Document" r:id="rId6" imgW="1364760" imgH="1825200" progId="Word.Document.8">
                  <p:embed/>
                </p:oleObj>
              </mc:Choice>
              <mc:Fallback>
                <p:oleObj name="Document" r:id="rId6" imgW="1364760" imgH="18252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953001"/>
                        <a:ext cx="10795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11"/>
          <p:cNvGraphicFramePr>
            <a:graphicFrameLocks noChangeAspect="1"/>
          </p:cNvGraphicFramePr>
          <p:nvPr/>
        </p:nvGraphicFramePr>
        <p:xfrm>
          <a:off x="4724400" y="3657601"/>
          <a:ext cx="1271588" cy="239713"/>
        </p:xfrm>
        <a:graphic>
          <a:graphicData uri="http://schemas.openxmlformats.org/presentationml/2006/ole">
            <mc:AlternateContent xmlns:mc="http://schemas.openxmlformats.org/markup-compatibility/2006">
              <mc:Choice xmlns:v="urn:schemas-microsoft-com:vml" Requires="v">
                <p:oleObj spid="_x0000_s3090" name="Document" r:id="rId8" imgW="1539720" imgH="291960" progId="Word.Document.8">
                  <p:embed/>
                </p:oleObj>
              </mc:Choice>
              <mc:Fallback>
                <p:oleObj name="Document" r:id="rId8" imgW="1539720" imgH="29196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657601"/>
                        <a:ext cx="1271588"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1333189877"/>
              </p:ext>
            </p:extLst>
          </p:nvPr>
        </p:nvGraphicFramePr>
        <p:xfrm>
          <a:off x="4375150" y="4301332"/>
          <a:ext cx="1804988" cy="779463"/>
        </p:xfrm>
        <a:graphic>
          <a:graphicData uri="http://schemas.openxmlformats.org/presentationml/2006/ole">
            <mc:AlternateContent xmlns:mc="http://schemas.openxmlformats.org/markup-compatibility/2006">
              <mc:Choice xmlns:v="urn:schemas-microsoft-com:vml" Requires="v">
                <p:oleObj spid="_x0000_s3091" name="Document" r:id="rId10" imgW="2187720" imgH="945000" progId="Word.Document.8">
                  <p:embed/>
                </p:oleObj>
              </mc:Choice>
              <mc:Fallback>
                <p:oleObj name="Document" r:id="rId10" imgW="2187720" imgH="945000" progId="Word.Documen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75150" y="4301332"/>
                        <a:ext cx="180498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21" descr="linked_icon-resized-6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556417">
            <a:off x="3390985" y="5259298"/>
            <a:ext cx="876517" cy="87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v65oai7fxn47qv9nectx"/>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983597">
            <a:off x="5063931" y="5083007"/>
            <a:ext cx="1076325"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173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ph type="title"/>
          </p:nvPr>
        </p:nvSpPr>
        <p:spPr bwMode="auto">
          <a:xfrm>
            <a:off x="2063750" y="333376"/>
            <a:ext cx="6019800" cy="798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Less traditional </a:t>
            </a:r>
            <a:r>
              <a:rPr lang="en-US" altLang="ar-SA" sz="3600" b="1" dirty="0" smtClean="0">
                <a:solidFill>
                  <a:srgbClr val="00B0F0"/>
                </a:solidFill>
              </a:rPr>
              <a:t>marks</a:t>
            </a:r>
            <a:endParaRPr lang="en-US" altLang="ar-SA" sz="2800" dirty="0">
              <a:solidFill>
                <a:srgbClr val="00B0F0"/>
              </a:solidFill>
            </a:endParaRPr>
          </a:p>
        </p:txBody>
      </p:sp>
      <p:sp>
        <p:nvSpPr>
          <p:cNvPr id="12291" name="Rectangle 3"/>
          <p:cNvSpPr>
            <a:spLocks noChangeArrowheads="1"/>
          </p:cNvSpPr>
          <p:nvPr>
            <p:ph type="body" idx="1"/>
          </p:nvPr>
        </p:nvSpPr>
        <p:spPr bwMode="auto">
          <a:xfrm>
            <a:off x="1847850" y="1484314"/>
            <a:ext cx="7391400" cy="4897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nSpc>
                <a:spcPct val="90000"/>
              </a:lnSpc>
            </a:pPr>
            <a:r>
              <a:rPr lang="en-US" altLang="ar-SA" sz="2400" b="1" dirty="0"/>
              <a:t>Single colors             (Louis Vuitton)</a:t>
            </a:r>
            <a:endParaRPr lang="en-US" altLang="ar-SA" b="1" dirty="0"/>
          </a:p>
          <a:p>
            <a:pPr>
              <a:lnSpc>
                <a:spcPct val="90000"/>
              </a:lnSpc>
            </a:pPr>
            <a:endParaRPr lang="en-US" altLang="ar-SA" b="1" dirty="0"/>
          </a:p>
          <a:p>
            <a:pPr>
              <a:lnSpc>
                <a:spcPct val="90000"/>
              </a:lnSpc>
            </a:pPr>
            <a:r>
              <a:rPr lang="en-US" altLang="ar-SA" sz="2400" b="1" dirty="0"/>
              <a:t>Three-dimensional signs </a:t>
            </a:r>
          </a:p>
          <a:p>
            <a:pPr marL="0" indent="0">
              <a:lnSpc>
                <a:spcPct val="90000"/>
              </a:lnSpc>
              <a:buNone/>
            </a:pPr>
            <a:r>
              <a:rPr lang="en-US" altLang="ar-SA" sz="2400" b="1" dirty="0"/>
              <a:t>(shapes of products </a:t>
            </a:r>
          </a:p>
          <a:p>
            <a:pPr marL="0" indent="0">
              <a:lnSpc>
                <a:spcPct val="90000"/>
              </a:lnSpc>
              <a:buNone/>
            </a:pPr>
            <a:r>
              <a:rPr lang="en-US" altLang="ar-SA" sz="2400" b="1" dirty="0"/>
              <a:t>or packaging)</a:t>
            </a:r>
          </a:p>
          <a:p>
            <a:pPr>
              <a:lnSpc>
                <a:spcPct val="90000"/>
              </a:lnSpc>
            </a:pPr>
            <a:endParaRPr lang="en-US" altLang="ar-SA" b="1" dirty="0"/>
          </a:p>
          <a:p>
            <a:pPr>
              <a:lnSpc>
                <a:spcPct val="90000"/>
              </a:lnSpc>
            </a:pPr>
            <a:r>
              <a:rPr lang="en-US" altLang="ar-SA" sz="2400" b="1" dirty="0"/>
              <a:t>Audible signs (sounds)</a:t>
            </a:r>
          </a:p>
          <a:p>
            <a:pPr>
              <a:lnSpc>
                <a:spcPct val="90000"/>
              </a:lnSpc>
            </a:pPr>
            <a:endParaRPr lang="en-US" altLang="ar-SA" sz="2400" b="1" dirty="0"/>
          </a:p>
          <a:p>
            <a:pPr>
              <a:lnSpc>
                <a:spcPct val="90000"/>
              </a:lnSpc>
            </a:pPr>
            <a:r>
              <a:rPr lang="en-US" altLang="ar-SA" sz="2400" b="1" dirty="0"/>
              <a:t>Olfactory signs (smells)</a:t>
            </a:r>
          </a:p>
          <a:p>
            <a:pPr>
              <a:lnSpc>
                <a:spcPct val="90000"/>
              </a:lnSpc>
            </a:pPr>
            <a:endParaRPr lang="en-US" altLang="fr-FR" b="1" dirty="0"/>
          </a:p>
        </p:txBody>
      </p:sp>
      <p:pic>
        <p:nvPicPr>
          <p:cNvPr id="12295" name="Picture 7" descr="co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0"/>
            <a:ext cx="1824038" cy="208915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ARSC-MH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038600"/>
            <a:ext cx="11620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aroma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95300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1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1" y="2514601"/>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91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ph type="title"/>
          </p:nvPr>
        </p:nvSpPr>
        <p:spPr bwMode="auto">
          <a:xfrm>
            <a:off x="825062" y="319089"/>
            <a:ext cx="60198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Types of Trademarks?</a:t>
            </a:r>
            <a:endParaRPr lang="en-US" altLang="ar-SA" sz="2800" dirty="0">
              <a:solidFill>
                <a:srgbClr val="00B0F0"/>
              </a:solidFill>
            </a:endParaRPr>
          </a:p>
        </p:txBody>
      </p:sp>
      <p:sp>
        <p:nvSpPr>
          <p:cNvPr id="13315" name="Rectangle 3"/>
          <p:cNvSpPr>
            <a:spLocks noChangeArrowheads="1"/>
          </p:cNvSpPr>
          <p:nvPr>
            <p:ph type="body" idx="1"/>
          </p:nvPr>
        </p:nvSpPr>
        <p:spPr bwMode="auto">
          <a:xfrm>
            <a:off x="945932" y="1680176"/>
            <a:ext cx="8276896" cy="486924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nSpc>
                <a:spcPct val="90000"/>
              </a:lnSpc>
            </a:pPr>
            <a:endParaRPr lang="en-US" altLang="ar-SA" sz="2400" b="1" dirty="0"/>
          </a:p>
          <a:p>
            <a:pPr>
              <a:lnSpc>
                <a:spcPct val="90000"/>
              </a:lnSpc>
            </a:pPr>
            <a:r>
              <a:rPr lang="en-US" altLang="ar-SA" sz="2400" b="1" dirty="0"/>
              <a:t>Trade marks: to distinguish goods (*)</a:t>
            </a:r>
          </a:p>
          <a:p>
            <a:pPr>
              <a:lnSpc>
                <a:spcPct val="90000"/>
              </a:lnSpc>
            </a:pPr>
            <a:r>
              <a:rPr lang="en-US" altLang="ar-SA" sz="2400" b="1" dirty="0"/>
              <a:t>Service marks: to distinguish services</a:t>
            </a:r>
          </a:p>
          <a:p>
            <a:pPr>
              <a:lnSpc>
                <a:spcPct val="90000"/>
              </a:lnSpc>
            </a:pPr>
            <a:r>
              <a:rPr lang="en-US" altLang="ar-SA" sz="2400" b="1" dirty="0"/>
              <a:t>Collective marks: to distinguish goods or services by members of an association</a:t>
            </a:r>
          </a:p>
          <a:p>
            <a:pPr>
              <a:lnSpc>
                <a:spcPct val="90000"/>
              </a:lnSpc>
            </a:pPr>
            <a:r>
              <a:rPr lang="en-US" altLang="ar-SA" sz="2400" b="1" dirty="0"/>
              <a:t>Certification marks	</a:t>
            </a:r>
          </a:p>
          <a:p>
            <a:pPr>
              <a:lnSpc>
                <a:spcPct val="90000"/>
              </a:lnSpc>
            </a:pPr>
            <a:endParaRPr lang="en-US" altLang="ar-SA" sz="2400" b="1" dirty="0"/>
          </a:p>
          <a:p>
            <a:pPr>
              <a:lnSpc>
                <a:spcPct val="90000"/>
              </a:lnSpc>
            </a:pPr>
            <a:r>
              <a:rPr lang="en-US" altLang="ar-SA" sz="2400" b="1" dirty="0"/>
              <a:t>Well-known marks: benefit from stronger protection</a:t>
            </a:r>
            <a:r>
              <a:rPr lang="en-US" altLang="ar-SA" b="1" dirty="0"/>
              <a:t> </a:t>
            </a:r>
          </a:p>
          <a:p>
            <a:pPr>
              <a:lnSpc>
                <a:spcPct val="90000"/>
              </a:lnSpc>
            </a:pPr>
            <a:r>
              <a:rPr lang="en-US" altLang="ar-SA" sz="2400" b="1" dirty="0"/>
              <a:t>Tradename (Brand name)</a:t>
            </a:r>
            <a:r>
              <a:rPr lang="en-US" altLang="ar-SA" b="1" dirty="0"/>
              <a:t> (*)</a:t>
            </a:r>
          </a:p>
          <a:p>
            <a:pPr>
              <a:lnSpc>
                <a:spcPct val="90000"/>
              </a:lnSpc>
            </a:pPr>
            <a:endParaRPr lang="en-US" altLang="fr-FR" sz="2400" dirty="0"/>
          </a:p>
        </p:txBody>
      </p:sp>
      <p:pic>
        <p:nvPicPr>
          <p:cNvPr id="13319" name="Picture 7" descr="Parker-c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2122818"/>
            <a:ext cx="1428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DMAcollectivemar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9986" y="3538732"/>
            <a:ext cx="1428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logo1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8555" y="3676649"/>
            <a:ext cx="8858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Disney">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7635" y="5135622"/>
            <a:ext cx="1553453" cy="62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669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ph type="title"/>
          </p:nvPr>
        </p:nvSpPr>
        <p:spPr bwMode="auto">
          <a:xfrm>
            <a:off x="901262" y="425669"/>
            <a:ext cx="60198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a:solidFill>
                  <a:srgbClr val="00B0F0"/>
                </a:solidFill>
              </a:rPr>
              <a:t>The function of a Trademark</a:t>
            </a:r>
            <a:endParaRPr lang="en-US" altLang="ar-SA" sz="2800">
              <a:solidFill>
                <a:srgbClr val="00B0F0"/>
              </a:solidFill>
            </a:endParaRPr>
          </a:p>
        </p:txBody>
      </p:sp>
      <p:sp>
        <p:nvSpPr>
          <p:cNvPr id="14339" name="Rectangle 3"/>
          <p:cNvSpPr>
            <a:spLocks noChangeArrowheads="1"/>
          </p:cNvSpPr>
          <p:nvPr>
            <p:ph type="body" idx="1"/>
          </p:nvPr>
        </p:nvSpPr>
        <p:spPr bwMode="auto">
          <a:xfrm>
            <a:off x="1981201" y="1981200"/>
            <a:ext cx="7485063" cy="426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2400"/>
          </a:p>
          <a:p>
            <a:r>
              <a:rPr lang="en-US" altLang="ar-SA" sz="2400" b="1"/>
              <a:t>Allows companies to mark A TERRITORY, EXPRESSING specific functions among similar products in the market.</a:t>
            </a:r>
          </a:p>
          <a:p>
            <a:endParaRPr lang="en-US" altLang="ar-SA" sz="2400" b="1"/>
          </a:p>
          <a:p>
            <a:r>
              <a:rPr lang="en-US" altLang="ar-SA" sz="2400" b="1"/>
              <a:t>Ensures that consumers can identify a line of products.</a:t>
            </a:r>
          </a:p>
          <a:p>
            <a:endParaRPr lang="en-US" altLang="ar-SA" sz="2400" b="1"/>
          </a:p>
          <a:p>
            <a:r>
              <a:rPr lang="en-US" altLang="ar-SA" sz="2400" b="1"/>
              <a:t>Ensures extension of the mark through licensing or franchising process. </a:t>
            </a:r>
          </a:p>
          <a:p>
            <a:endParaRPr lang="en-US" altLang="ar-SA" sz="2400" b="1"/>
          </a:p>
          <a:p>
            <a:endParaRPr lang="en-US" altLang="ar-SA"/>
          </a:p>
          <a:p>
            <a:endParaRPr lang="en-US" altLang="fr-FR" sz="2400"/>
          </a:p>
        </p:txBody>
      </p:sp>
    </p:spTree>
    <p:extLst>
      <p:ext uri="{BB962C8B-B14F-4D97-AF65-F5344CB8AC3E}">
        <p14:creationId xmlns:p14="http://schemas.microsoft.com/office/powerpoint/2010/main" val="2298804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ph type="title"/>
          </p:nvPr>
        </p:nvSpPr>
        <p:spPr bwMode="auto">
          <a:xfrm>
            <a:off x="935421" y="491358"/>
            <a:ext cx="60198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2800" b="1">
                <a:solidFill>
                  <a:srgbClr val="00B0F0"/>
                </a:solidFill>
              </a:rPr>
              <a:t/>
            </a:r>
            <a:br>
              <a:rPr lang="en-US" altLang="ar-SA" sz="2800" b="1">
                <a:solidFill>
                  <a:srgbClr val="00B0F0"/>
                </a:solidFill>
              </a:rPr>
            </a:br>
            <a:r>
              <a:rPr lang="en-US" altLang="ar-SA" sz="2800" b="1">
                <a:solidFill>
                  <a:srgbClr val="00B0F0"/>
                </a:solidFill>
              </a:rPr>
              <a:t>The value of a Trademark?</a:t>
            </a:r>
            <a:endParaRPr lang="en-US" altLang="ar-SA" sz="2800">
              <a:solidFill>
                <a:srgbClr val="00B0F0"/>
              </a:solidFill>
            </a:endParaRPr>
          </a:p>
        </p:txBody>
      </p:sp>
      <p:sp>
        <p:nvSpPr>
          <p:cNvPr id="15363" name="Rectangle 3"/>
          <p:cNvSpPr>
            <a:spLocks noChangeArrowheads="1"/>
          </p:cNvSpPr>
          <p:nvPr>
            <p:ph type="body" idx="1"/>
          </p:nvPr>
        </p:nvSpPr>
        <p:spPr bwMode="auto">
          <a:xfrm>
            <a:off x="1981201" y="2209800"/>
            <a:ext cx="7485063"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lnSpcReduction="10000"/>
          </a:bodyPr>
          <a:lstStyle/>
          <a:p>
            <a:r>
              <a:rPr lang="en-US" altLang="ar-SA" sz="2400" b="1"/>
              <a:t>A marketing tool</a:t>
            </a:r>
          </a:p>
          <a:p>
            <a:endParaRPr lang="en-US" altLang="ar-SA" sz="2400" b="1"/>
          </a:p>
          <a:p>
            <a:r>
              <a:rPr lang="en-US" altLang="ar-SA" sz="2400" b="1"/>
              <a:t>A source of revenue through licensing </a:t>
            </a:r>
          </a:p>
          <a:p>
            <a:endParaRPr lang="en-US" altLang="ar-SA" sz="2400" b="1"/>
          </a:p>
          <a:p>
            <a:r>
              <a:rPr lang="en-US" altLang="ar-SA" sz="2400" b="1"/>
              <a:t>A crucial component of franchising agreements</a:t>
            </a:r>
          </a:p>
          <a:p>
            <a:endParaRPr lang="en-US" altLang="ar-SA" sz="2400" b="1"/>
          </a:p>
          <a:p>
            <a:r>
              <a:rPr lang="en-US" altLang="ar-SA" sz="2400" b="1"/>
              <a:t>Useful for obtaining banks or third part finance </a:t>
            </a:r>
          </a:p>
          <a:p>
            <a:endParaRPr lang="en-US" altLang="ar-SA" sz="2400" b="1"/>
          </a:p>
          <a:p>
            <a:r>
              <a:rPr lang="en-US" altLang="ar-SA" sz="2400" b="1"/>
              <a:t>A valuable business asset</a:t>
            </a:r>
            <a:r>
              <a:rPr lang="en-US" altLang="ar-SA" b="1"/>
              <a:t> </a:t>
            </a:r>
          </a:p>
          <a:p>
            <a:endParaRPr lang="en-US" altLang="fr-FR" sz="2400"/>
          </a:p>
        </p:txBody>
      </p:sp>
    </p:spTree>
    <p:extLst>
      <p:ext uri="{BB962C8B-B14F-4D97-AF65-F5344CB8AC3E}">
        <p14:creationId xmlns:p14="http://schemas.microsoft.com/office/powerpoint/2010/main" val="2798561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ph type="title"/>
          </p:nvPr>
        </p:nvSpPr>
        <p:spPr bwMode="auto">
          <a:xfrm>
            <a:off x="735724" y="315310"/>
            <a:ext cx="8941676"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Trademark protection </a:t>
            </a:r>
            <a:r>
              <a:rPr lang="en-US" altLang="ar-SA" sz="3600" b="1" dirty="0" smtClean="0">
                <a:solidFill>
                  <a:srgbClr val="00B0F0"/>
                </a:solidFill>
              </a:rPr>
              <a:t>&amp;  </a:t>
            </a:r>
            <a:r>
              <a:rPr lang="en-US" altLang="ar-SA" sz="3600" b="1" dirty="0">
                <a:solidFill>
                  <a:srgbClr val="00B0F0"/>
                </a:solidFill>
              </a:rPr>
              <a:t>Registration </a:t>
            </a:r>
            <a:r>
              <a:rPr lang="en-US" altLang="ar-SA" sz="2800" dirty="0" smtClean="0">
                <a:solidFill>
                  <a:srgbClr val="00B0F0"/>
                </a:solidFill>
              </a:rPr>
              <a:t> </a:t>
            </a:r>
            <a:endParaRPr lang="en-US" altLang="ar-SA" sz="2800" dirty="0">
              <a:solidFill>
                <a:srgbClr val="00B0F0"/>
              </a:solidFill>
            </a:endParaRPr>
          </a:p>
        </p:txBody>
      </p:sp>
      <p:sp>
        <p:nvSpPr>
          <p:cNvPr id="17411" name="Rectangle 3"/>
          <p:cNvSpPr>
            <a:spLocks noChangeArrowheads="1"/>
          </p:cNvSpPr>
          <p:nvPr>
            <p:ph type="body" idx="1"/>
          </p:nvPr>
        </p:nvSpPr>
        <p:spPr bwMode="auto">
          <a:xfrm>
            <a:off x="853965" y="1839310"/>
            <a:ext cx="9078310" cy="4191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lnSpcReduction="10000"/>
          </a:bodyPr>
          <a:lstStyle/>
          <a:p>
            <a:endParaRPr lang="en-US" altLang="ar-SA" sz="2000" dirty="0"/>
          </a:p>
          <a:p>
            <a:r>
              <a:rPr lang="en-US" altLang="ar-SA" sz="2000" b="1" dirty="0"/>
              <a:t>Exclusive rights prevent others from marketing products under same or confusingly similar mark</a:t>
            </a:r>
          </a:p>
          <a:p>
            <a:endParaRPr lang="en-US" altLang="ar-SA" sz="2000" b="1" dirty="0"/>
          </a:p>
          <a:p>
            <a:r>
              <a:rPr lang="en-US" altLang="ar-SA" sz="2000" b="1" dirty="0"/>
              <a:t>Secures investment in marketing efforts</a:t>
            </a:r>
          </a:p>
          <a:p>
            <a:endParaRPr lang="en-US" altLang="ar-SA" sz="2000" b="1" dirty="0"/>
          </a:p>
          <a:p>
            <a:r>
              <a:rPr lang="en-US" altLang="ar-SA" sz="2000" b="1" dirty="0"/>
              <a:t>Promotes customer loyalty/ reputation / image of company</a:t>
            </a:r>
          </a:p>
          <a:p>
            <a:endParaRPr lang="en-US" altLang="ar-SA" sz="2000" b="1" dirty="0"/>
          </a:p>
          <a:p>
            <a:r>
              <a:rPr lang="en-US" altLang="ar-SA" sz="2000" b="1" dirty="0"/>
              <a:t>Provides coverage in relevant markets where business operates</a:t>
            </a:r>
          </a:p>
          <a:p>
            <a:endParaRPr lang="en-US" altLang="ar-SA" sz="2000" b="1" dirty="0"/>
          </a:p>
          <a:p>
            <a:r>
              <a:rPr lang="en-US" altLang="ar-SA" sz="2000" b="1" dirty="0"/>
              <a:t>Registered marks permit license or basis franchising agreements</a:t>
            </a:r>
          </a:p>
          <a:p>
            <a:endParaRPr lang="en-US" altLang="ar-SA" sz="2400" dirty="0"/>
          </a:p>
        </p:txBody>
      </p:sp>
    </p:spTree>
    <p:extLst>
      <p:ext uri="{BB962C8B-B14F-4D97-AF65-F5344CB8AC3E}">
        <p14:creationId xmlns:p14="http://schemas.microsoft.com/office/powerpoint/2010/main" val="3092989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07" y="460108"/>
            <a:ext cx="10809714" cy="6082582"/>
          </a:xfrm>
          <a:prstGeom prst="rect">
            <a:avLst/>
          </a:prstGeom>
        </p:spPr>
      </p:pic>
    </p:spTree>
    <p:extLst>
      <p:ext uri="{BB962C8B-B14F-4D97-AF65-F5344CB8AC3E}">
        <p14:creationId xmlns:p14="http://schemas.microsoft.com/office/powerpoint/2010/main" val="3292597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ph type="title"/>
          </p:nvPr>
        </p:nvSpPr>
        <p:spPr bwMode="auto">
          <a:xfrm>
            <a:off x="683172" y="225972"/>
            <a:ext cx="6019800" cy="609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PRACTICAL </a:t>
            </a:r>
            <a:r>
              <a:rPr lang="en-US" altLang="ar-SA" sz="3600" b="1" dirty="0" smtClean="0">
                <a:solidFill>
                  <a:srgbClr val="00B0F0"/>
                </a:solidFill>
              </a:rPr>
              <a:t>STEPS</a:t>
            </a:r>
            <a:endParaRPr lang="en-US" altLang="ar-SA" sz="2800" dirty="0">
              <a:solidFill>
                <a:srgbClr val="00B0F0"/>
              </a:solidFill>
            </a:endParaRPr>
          </a:p>
        </p:txBody>
      </p:sp>
      <p:sp>
        <p:nvSpPr>
          <p:cNvPr id="18435" name="Rectangle 3"/>
          <p:cNvSpPr>
            <a:spLocks noChangeArrowheads="1"/>
          </p:cNvSpPr>
          <p:nvPr>
            <p:ph type="body" idx="1"/>
          </p:nvPr>
        </p:nvSpPr>
        <p:spPr bwMode="auto">
          <a:xfrm>
            <a:off x="683172" y="990600"/>
            <a:ext cx="11014841" cy="563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2400" b="1" dirty="0"/>
          </a:p>
          <a:p>
            <a:r>
              <a:rPr lang="en-US" altLang="ar-SA" sz="2400" b="1" dirty="0"/>
              <a:t>Create or buy a trademark (after searching worldwide to find out that there are no similar registered ones </a:t>
            </a:r>
            <a:r>
              <a:rPr lang="en-US" altLang="ar-SA" sz="2400" b="1" dirty="0" smtClean="0"/>
              <a:t>– to reduce risk of refusals </a:t>
            </a:r>
            <a:r>
              <a:rPr lang="en-US" altLang="ar-SA" sz="2400" b="1" dirty="0"/>
              <a:t>or oppositions</a:t>
            </a:r>
          </a:p>
          <a:p>
            <a:endParaRPr lang="en-US" altLang="ar-SA" sz="2400" b="1" dirty="0"/>
          </a:p>
          <a:p>
            <a:r>
              <a:rPr lang="en-US" altLang="ar-SA" sz="2400" b="1" dirty="0"/>
              <a:t>Protect your trademark through your national or regional office and then extend it to the world   (WIPO Madrid &amp; Protocol System)</a:t>
            </a:r>
          </a:p>
          <a:p>
            <a:endParaRPr lang="en-US" altLang="ar-SA" sz="2400" b="1" dirty="0"/>
          </a:p>
          <a:p>
            <a:r>
              <a:rPr lang="en-US" altLang="ar-SA" sz="2400" b="1" dirty="0"/>
              <a:t>Use and maintain your trademark(s) (</a:t>
            </a:r>
            <a:r>
              <a:rPr lang="en-US" altLang="ar-SA" sz="2400" b="1" dirty="0">
                <a:solidFill>
                  <a:srgbClr val="00B0F0"/>
                </a:solidFill>
              </a:rPr>
              <a:t>paying fees, following notification of refusals, extending territory</a:t>
            </a:r>
            <a:r>
              <a:rPr lang="en-US" altLang="ar-SA" sz="2400" b="1" dirty="0"/>
              <a:t>)</a:t>
            </a:r>
          </a:p>
          <a:p>
            <a:endParaRPr lang="en-US" altLang="ar-SA" sz="2400" b="1" dirty="0"/>
          </a:p>
          <a:p>
            <a:r>
              <a:rPr lang="en-US" altLang="ar-SA" sz="2400" b="1" dirty="0"/>
              <a:t>Enforce your trademark(s), innovate (</a:t>
            </a:r>
            <a:r>
              <a:rPr lang="en-US" altLang="ar-SA" sz="2400" b="1" dirty="0">
                <a:solidFill>
                  <a:srgbClr val="00B0F0"/>
                </a:solidFill>
              </a:rPr>
              <a:t>develop new products)</a:t>
            </a:r>
            <a:endParaRPr lang="en-US" altLang="ar-SA" b="1" dirty="0">
              <a:solidFill>
                <a:srgbClr val="00B0F0"/>
              </a:solidFill>
            </a:endParaRPr>
          </a:p>
          <a:p>
            <a:endParaRPr lang="en-US" altLang="fr-FR" sz="2400" dirty="0">
              <a:solidFill>
                <a:srgbClr val="00B0F0"/>
              </a:solidFill>
            </a:endParaRPr>
          </a:p>
        </p:txBody>
      </p:sp>
    </p:spTree>
    <p:extLst>
      <p:ext uri="{BB962C8B-B14F-4D97-AF65-F5344CB8AC3E}">
        <p14:creationId xmlns:p14="http://schemas.microsoft.com/office/powerpoint/2010/main" val="1676915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ph type="title"/>
          </p:nvPr>
        </p:nvSpPr>
        <p:spPr bwMode="auto">
          <a:xfrm>
            <a:off x="683172" y="362606"/>
            <a:ext cx="8082456"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What to </a:t>
            </a:r>
            <a:r>
              <a:rPr lang="en-US" altLang="ar-SA" sz="3600" b="1" u="sng" dirty="0">
                <a:solidFill>
                  <a:srgbClr val="00B0F0"/>
                </a:solidFill>
              </a:rPr>
              <a:t>avoid</a:t>
            </a:r>
            <a:r>
              <a:rPr lang="en-US" altLang="ar-SA" sz="3600" b="1" dirty="0">
                <a:solidFill>
                  <a:srgbClr val="00B0F0"/>
                </a:solidFill>
              </a:rPr>
              <a:t> when selecting a Trademark</a:t>
            </a:r>
            <a:endParaRPr lang="en-US" altLang="ar-SA" sz="2800" dirty="0">
              <a:solidFill>
                <a:srgbClr val="00B0F0"/>
              </a:solidFill>
            </a:endParaRPr>
          </a:p>
        </p:txBody>
      </p:sp>
      <p:sp>
        <p:nvSpPr>
          <p:cNvPr id="19459" name="Rectangle 3"/>
          <p:cNvSpPr>
            <a:spLocks noChangeArrowheads="1"/>
          </p:cNvSpPr>
          <p:nvPr>
            <p:ph type="body" idx="1"/>
          </p:nvPr>
        </p:nvSpPr>
        <p:spPr bwMode="auto">
          <a:xfrm>
            <a:off x="804041" y="1981200"/>
            <a:ext cx="10799380" cy="449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2400" b="1" dirty="0"/>
              <a:t>Generic terms: </a:t>
            </a:r>
            <a:r>
              <a:rPr lang="en-US" altLang="ar-SA" sz="2000" b="1" dirty="0"/>
              <a:t>CHAIR to sell chairs</a:t>
            </a:r>
          </a:p>
          <a:p>
            <a:r>
              <a:rPr lang="en-US" altLang="ar-SA" sz="2400" b="1" dirty="0" smtClean="0"/>
              <a:t> </a:t>
            </a:r>
            <a:r>
              <a:rPr lang="en-US" altLang="ar-SA" sz="2400" b="1" dirty="0"/>
              <a:t>Descriptive terms: </a:t>
            </a:r>
            <a:r>
              <a:rPr lang="en-US" altLang="ar-SA" sz="2000" b="1" dirty="0"/>
              <a:t>SWEET to sell chocolates</a:t>
            </a:r>
          </a:p>
          <a:p>
            <a:r>
              <a:rPr lang="en-US" altLang="ar-SA" sz="2400" b="1" dirty="0" smtClean="0"/>
              <a:t> </a:t>
            </a:r>
            <a:r>
              <a:rPr lang="en-US" altLang="ar-SA" sz="2400" b="1" dirty="0"/>
              <a:t>Deceptive terms: </a:t>
            </a:r>
            <a:r>
              <a:rPr lang="en-US" altLang="ar-SA" sz="2000" b="1" dirty="0"/>
              <a:t>“ORWOOLA” or “Pure </a:t>
            </a:r>
            <a:r>
              <a:rPr lang="en-US" altLang="ar-SA" sz="2000" b="1" dirty="0" err="1"/>
              <a:t>whool</a:t>
            </a:r>
            <a:r>
              <a:rPr lang="en-US" altLang="ar-SA" sz="2000" b="1" dirty="0"/>
              <a:t>”  </a:t>
            </a:r>
            <a:r>
              <a:rPr lang="en-US" altLang="ar-SA" sz="2000" b="1" dirty="0" smtClean="0"/>
              <a:t>for </a:t>
            </a:r>
            <a:r>
              <a:rPr lang="en-US" altLang="ar-SA" sz="2000" b="1" dirty="0"/>
              <a:t>100%  synthetic material</a:t>
            </a:r>
          </a:p>
          <a:p>
            <a:r>
              <a:rPr lang="en-US" altLang="ar-SA" sz="2400" b="1" dirty="0" smtClean="0"/>
              <a:t> </a:t>
            </a:r>
            <a:r>
              <a:rPr lang="en-US" altLang="ar-SA" sz="2400" b="1" dirty="0"/>
              <a:t>Marks and terms contrary to </a:t>
            </a:r>
            <a:r>
              <a:rPr lang="en-US" altLang="ar-SA" sz="2400" b="1" dirty="0" smtClean="0"/>
              <a:t>decency</a:t>
            </a:r>
          </a:p>
          <a:p>
            <a:pPr marL="457200" lvl="1" indent="0">
              <a:buNone/>
            </a:pPr>
            <a:r>
              <a:rPr lang="en-GB" sz="2000" dirty="0" smtClean="0"/>
              <a:t>“Tiny Penis. The Worlds Most Outrageous </a:t>
            </a:r>
            <a:r>
              <a:rPr lang="en-GB" sz="2000" dirty="0"/>
              <a:t>T-Shirts”.</a:t>
            </a:r>
            <a:endParaRPr lang="en-US" altLang="ar-SA" sz="2000" b="1" dirty="0"/>
          </a:p>
          <a:p>
            <a:pPr marL="0" indent="0">
              <a:buNone/>
            </a:pPr>
            <a:endParaRPr lang="en-US" altLang="ar-SA" sz="2400" dirty="0"/>
          </a:p>
          <a:p>
            <a:endParaRPr lang="en-US" altLang="fr-FR" sz="2400" dirty="0"/>
          </a:p>
        </p:txBody>
      </p:sp>
    </p:spTree>
    <p:extLst>
      <p:ext uri="{BB962C8B-B14F-4D97-AF65-F5344CB8AC3E}">
        <p14:creationId xmlns:p14="http://schemas.microsoft.com/office/powerpoint/2010/main" val="11071350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ph type="title"/>
          </p:nvPr>
        </p:nvSpPr>
        <p:spPr bwMode="auto">
          <a:xfrm>
            <a:off x="819807" y="304800"/>
            <a:ext cx="10373709" cy="1371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Protecting a TM </a:t>
            </a:r>
            <a:r>
              <a:rPr lang="en-US" altLang="ar-SA" sz="3600" b="1" dirty="0" smtClean="0">
                <a:solidFill>
                  <a:srgbClr val="00B0F0"/>
                </a:solidFill>
              </a:rPr>
              <a:t>through </a:t>
            </a:r>
            <a:r>
              <a:rPr lang="en-US" altLang="ar-SA" sz="3600" b="1" dirty="0">
                <a:solidFill>
                  <a:srgbClr val="00B0F0"/>
                </a:solidFill>
              </a:rPr>
              <a:t>registration</a:t>
            </a:r>
            <a:endParaRPr lang="en-US" altLang="ar-SA" sz="2800" dirty="0">
              <a:solidFill>
                <a:srgbClr val="00B0F0"/>
              </a:solidFill>
            </a:endParaRPr>
          </a:p>
        </p:txBody>
      </p:sp>
      <p:sp>
        <p:nvSpPr>
          <p:cNvPr id="21507" name="Rectangle 3"/>
          <p:cNvSpPr>
            <a:spLocks noChangeArrowheads="1"/>
          </p:cNvSpPr>
          <p:nvPr>
            <p:ph type="body" idx="1"/>
          </p:nvPr>
        </p:nvSpPr>
        <p:spPr bwMode="auto">
          <a:xfrm>
            <a:off x="1981200" y="1981200"/>
            <a:ext cx="8077200" cy="449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2000" b="1" dirty="0"/>
              <a:t>The applicant can file a request at his national office and then at WIPO which offers free assistance, information &amp; guidelines for:</a:t>
            </a:r>
          </a:p>
          <a:p>
            <a:pPr lvl="1"/>
            <a:r>
              <a:rPr lang="en-US" altLang="ar-SA" sz="2000" b="1" dirty="0"/>
              <a:t>Filing application forms, contact details, fees</a:t>
            </a:r>
          </a:p>
          <a:p>
            <a:pPr lvl="1"/>
            <a:r>
              <a:rPr lang="en-US" altLang="ar-SA" sz="2000" b="1" dirty="0"/>
              <a:t>Registration and certificate valid for 10 years</a:t>
            </a:r>
          </a:p>
          <a:p>
            <a:pPr lvl="1"/>
            <a:r>
              <a:rPr lang="en-US" altLang="ar-SA" sz="2000" b="1" dirty="0"/>
              <a:t>Renewal</a:t>
            </a:r>
            <a:r>
              <a:rPr lang="en-US" altLang="ar-SA" sz="1800" b="1" dirty="0"/>
              <a:t> </a:t>
            </a:r>
            <a:r>
              <a:rPr lang="en-US" altLang="ar-SA" sz="2000" b="1" dirty="0"/>
              <a:t>services &amp; publication (CD-ROMs /Gazette)</a:t>
            </a:r>
          </a:p>
          <a:p>
            <a:endParaRPr lang="en-US" altLang="ar-SA" sz="2000" b="1" dirty="0"/>
          </a:p>
          <a:p>
            <a:r>
              <a:rPr lang="en-US" altLang="ar-SA" sz="2000" b="1" dirty="0"/>
              <a:t>The IP national office is the only authority in charge of :</a:t>
            </a:r>
          </a:p>
          <a:p>
            <a:endParaRPr lang="en-US" altLang="ar-SA" sz="800" b="1" dirty="0"/>
          </a:p>
          <a:p>
            <a:pPr lvl="1"/>
            <a:r>
              <a:rPr lang="en-US" altLang="ar-SA" sz="2000" b="1" dirty="0"/>
              <a:t>Formal examination</a:t>
            </a:r>
          </a:p>
          <a:p>
            <a:pPr lvl="1"/>
            <a:r>
              <a:rPr lang="en-US" altLang="ar-SA" sz="2000" b="1" dirty="0"/>
              <a:t>Substantive examination</a:t>
            </a:r>
          </a:p>
          <a:p>
            <a:pPr lvl="1"/>
            <a:r>
              <a:rPr lang="en-US" altLang="ar-SA" sz="2000" b="1" dirty="0"/>
              <a:t>Publication and opposition</a:t>
            </a:r>
          </a:p>
          <a:p>
            <a:pPr lvl="1"/>
            <a:endParaRPr lang="en-US" altLang="ar-SA" sz="2000" b="1" dirty="0"/>
          </a:p>
          <a:p>
            <a:endParaRPr lang="en-US" altLang="fr-FR" sz="2400" dirty="0"/>
          </a:p>
        </p:txBody>
      </p:sp>
    </p:spTree>
    <p:extLst>
      <p:ext uri="{BB962C8B-B14F-4D97-AF65-F5344CB8AC3E}">
        <p14:creationId xmlns:p14="http://schemas.microsoft.com/office/powerpoint/2010/main" val="28129153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ph type="title"/>
          </p:nvPr>
        </p:nvSpPr>
        <p:spPr bwMode="auto">
          <a:xfrm>
            <a:off x="1243943" y="738626"/>
            <a:ext cx="60198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a:solidFill>
                  <a:srgbClr val="00B0F0"/>
                </a:solidFill>
              </a:rPr>
              <a:t>Scope of Rights</a:t>
            </a:r>
            <a:endParaRPr lang="en-US" altLang="ar-SA" sz="2800">
              <a:solidFill>
                <a:srgbClr val="00B0F0"/>
              </a:solidFill>
            </a:endParaRPr>
          </a:p>
        </p:txBody>
      </p:sp>
      <p:sp>
        <p:nvSpPr>
          <p:cNvPr id="22531" name="Rectangle 3"/>
          <p:cNvSpPr>
            <a:spLocks noChangeArrowheads="1"/>
          </p:cNvSpPr>
          <p:nvPr>
            <p:ph type="body" idx="1"/>
          </p:nvPr>
        </p:nvSpPr>
        <p:spPr bwMode="auto">
          <a:xfrm>
            <a:off x="1366346" y="2506718"/>
            <a:ext cx="10189778" cy="3124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1800" dirty="0"/>
          </a:p>
          <a:p>
            <a:r>
              <a:rPr lang="en-US" altLang="ar-SA" sz="2000" b="1" dirty="0"/>
              <a:t>The exclusive right to use the mark</a:t>
            </a:r>
          </a:p>
          <a:p>
            <a:endParaRPr lang="en-US" altLang="ar-SA" sz="2000" b="1" dirty="0"/>
          </a:p>
          <a:p>
            <a:r>
              <a:rPr lang="en-US" altLang="ar-SA" sz="2000" b="1" dirty="0"/>
              <a:t>The right to prevent others from using an identical or similar mark for identical or similar goods or services</a:t>
            </a:r>
          </a:p>
          <a:p>
            <a:endParaRPr lang="en-US" altLang="ar-SA" sz="2000" b="1" dirty="0"/>
          </a:p>
          <a:p>
            <a:r>
              <a:rPr lang="en-US" altLang="ar-SA" sz="2000" b="1" dirty="0"/>
              <a:t>The right to prevent others from using an identical or similar mark for new goods or services</a:t>
            </a:r>
            <a:br>
              <a:rPr lang="en-US" altLang="ar-SA" sz="2000" b="1" dirty="0"/>
            </a:br>
            <a:endParaRPr lang="en-US" altLang="ar-SA" sz="2000" b="1" dirty="0"/>
          </a:p>
          <a:p>
            <a:endParaRPr lang="en-US" altLang="fr-FR" sz="2000" b="1" dirty="0"/>
          </a:p>
        </p:txBody>
      </p:sp>
    </p:spTree>
    <p:extLst>
      <p:ext uri="{BB962C8B-B14F-4D97-AF65-F5344CB8AC3E}">
        <p14:creationId xmlns:p14="http://schemas.microsoft.com/office/powerpoint/2010/main" val="3781926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ph type="title"/>
          </p:nvPr>
        </p:nvSpPr>
        <p:spPr bwMode="auto">
          <a:xfrm>
            <a:off x="670034" y="520263"/>
            <a:ext cx="6019800" cy="87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smtClean="0">
                <a:solidFill>
                  <a:srgbClr val="00B0F0"/>
                </a:solidFill>
              </a:rPr>
              <a:t>BE AWARE OF </a:t>
            </a:r>
            <a:endParaRPr lang="en-US" altLang="ar-SA" sz="2800" dirty="0">
              <a:solidFill>
                <a:srgbClr val="00B0F0"/>
              </a:solidFill>
            </a:endParaRPr>
          </a:p>
        </p:txBody>
      </p:sp>
      <p:sp>
        <p:nvSpPr>
          <p:cNvPr id="23555" name="Rectangle 3"/>
          <p:cNvSpPr>
            <a:spLocks noChangeArrowheads="1"/>
          </p:cNvSpPr>
          <p:nvPr>
            <p:ph type="body" idx="1"/>
          </p:nvPr>
        </p:nvSpPr>
        <p:spPr bwMode="auto">
          <a:xfrm>
            <a:off x="1981201" y="1828800"/>
            <a:ext cx="7485063" cy="457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lnSpcReduction="10000"/>
          </a:bodyPr>
          <a:lstStyle/>
          <a:p>
            <a:endParaRPr lang="en-US" altLang="ar-SA" sz="1800" dirty="0"/>
          </a:p>
          <a:p>
            <a:r>
              <a:rPr lang="en-US" altLang="ar-SA" sz="2000" b="1" dirty="0"/>
              <a:t>The </a:t>
            </a:r>
            <a:r>
              <a:rPr lang="en-US" altLang="ar-SA" sz="2000" b="1" dirty="0" smtClean="0"/>
              <a:t>time &amp; resource </a:t>
            </a:r>
            <a:r>
              <a:rPr lang="en-US" altLang="ar-SA" sz="2000" b="1" dirty="0"/>
              <a:t>it takes to register a TM</a:t>
            </a:r>
          </a:p>
          <a:p>
            <a:endParaRPr lang="en-US" altLang="ar-SA" sz="2000" b="1" dirty="0"/>
          </a:p>
          <a:p>
            <a:r>
              <a:rPr lang="en-US" altLang="ar-SA" sz="2000" b="1" dirty="0"/>
              <a:t>The costs associated with </a:t>
            </a:r>
            <a:r>
              <a:rPr lang="en-US" altLang="ar-SA" sz="2000" b="1" dirty="0" smtClean="0"/>
              <a:t>registration &amp; </a:t>
            </a:r>
            <a:r>
              <a:rPr lang="en-US" altLang="ar-SA" sz="2000" b="1" dirty="0"/>
              <a:t>protection</a:t>
            </a:r>
          </a:p>
          <a:p>
            <a:endParaRPr lang="en-US" altLang="ar-SA" sz="2000" b="1" dirty="0"/>
          </a:p>
          <a:p>
            <a:r>
              <a:rPr lang="en-US" altLang="ar-SA" sz="2000" b="1" dirty="0"/>
              <a:t>The need for a trademark search </a:t>
            </a:r>
            <a:r>
              <a:rPr lang="en-US" altLang="ar-SA" sz="2000" b="1" dirty="0" smtClean="0"/>
              <a:t> </a:t>
            </a:r>
            <a:endParaRPr lang="en-US" altLang="ar-SA" sz="2000" b="1" dirty="0"/>
          </a:p>
          <a:p>
            <a:endParaRPr lang="en-US" altLang="ar-SA" sz="2000" b="1" dirty="0"/>
          </a:p>
          <a:p>
            <a:r>
              <a:rPr lang="en-US" altLang="ar-SA" sz="2000" b="1" dirty="0"/>
              <a:t>A trademark agent may be required</a:t>
            </a:r>
          </a:p>
          <a:p>
            <a:endParaRPr lang="en-US" altLang="ar-SA" sz="2000" b="1" dirty="0"/>
          </a:p>
          <a:p>
            <a:r>
              <a:rPr lang="en-US" altLang="ar-SA" sz="2000" b="1" dirty="0"/>
              <a:t>Protecting at home and abroad</a:t>
            </a:r>
          </a:p>
          <a:p>
            <a:endParaRPr lang="en-US" altLang="ar-SA" sz="2000" b="1" dirty="0"/>
          </a:p>
          <a:p>
            <a:r>
              <a:rPr lang="en-US" altLang="ar-SA" sz="2000" b="1" dirty="0" smtClean="0"/>
              <a:t>Deadlines for Renewing </a:t>
            </a:r>
            <a:r>
              <a:rPr lang="en-US" altLang="ar-SA" sz="2000" b="1" dirty="0"/>
              <a:t>your registration</a:t>
            </a:r>
          </a:p>
          <a:p>
            <a:endParaRPr lang="en-US" altLang="ar-SA" sz="1800" dirty="0"/>
          </a:p>
          <a:p>
            <a:endParaRPr lang="en-US" altLang="fr-FR" sz="2400" dirty="0"/>
          </a:p>
        </p:txBody>
      </p:sp>
    </p:spTree>
    <p:extLst>
      <p:ext uri="{BB962C8B-B14F-4D97-AF65-F5344CB8AC3E}">
        <p14:creationId xmlns:p14="http://schemas.microsoft.com/office/powerpoint/2010/main" val="16143829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ph type="title"/>
          </p:nvPr>
        </p:nvSpPr>
        <p:spPr bwMode="auto">
          <a:xfrm>
            <a:off x="897102" y="533400"/>
            <a:ext cx="6019800" cy="1411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2800">
                <a:solidFill>
                  <a:srgbClr val="00B0F0"/>
                </a:solidFill>
              </a:rPr>
              <a:t/>
            </a:r>
            <a:br>
              <a:rPr lang="en-US" altLang="ar-SA" sz="2800">
                <a:solidFill>
                  <a:srgbClr val="00B0F0"/>
                </a:solidFill>
              </a:rPr>
            </a:br>
            <a:r>
              <a:rPr lang="en-US" altLang="ar-SA" sz="3600" b="1">
                <a:solidFill>
                  <a:srgbClr val="00B0F0"/>
                </a:solidFill>
              </a:rPr>
              <a:t>USING A TRADEMARK</a:t>
            </a:r>
            <a:endParaRPr lang="en-US" altLang="ar-SA" sz="2800">
              <a:solidFill>
                <a:srgbClr val="00B0F0"/>
              </a:solidFill>
            </a:endParaRPr>
          </a:p>
        </p:txBody>
      </p:sp>
      <p:sp>
        <p:nvSpPr>
          <p:cNvPr id="25603" name="Rectangle 3"/>
          <p:cNvSpPr>
            <a:spLocks noChangeArrowheads="1"/>
          </p:cNvSpPr>
          <p:nvPr>
            <p:ph type="body" idx="1"/>
          </p:nvPr>
        </p:nvSpPr>
        <p:spPr bwMode="auto">
          <a:xfrm>
            <a:off x="897103" y="2380593"/>
            <a:ext cx="8569162" cy="363920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2000"/>
          </a:p>
          <a:p>
            <a:r>
              <a:rPr lang="en-US" altLang="ar-SA" sz="2000" b="1"/>
              <a:t>Actively using a TM</a:t>
            </a:r>
          </a:p>
          <a:p>
            <a:endParaRPr lang="en-US" altLang="ar-SA" sz="2000" b="1"/>
          </a:p>
          <a:p>
            <a:r>
              <a:rPr lang="en-US" altLang="ar-SA" sz="2000" b="1"/>
              <a:t>Using/maintaining a TM in marketing and advertising</a:t>
            </a:r>
          </a:p>
          <a:p>
            <a:endParaRPr lang="en-US" altLang="ar-SA" sz="2000" b="1"/>
          </a:p>
          <a:p>
            <a:r>
              <a:rPr lang="en-US" altLang="ar-SA" sz="2000" b="1"/>
              <a:t>Using the mark on the internet</a:t>
            </a:r>
          </a:p>
          <a:p>
            <a:endParaRPr lang="en-US" altLang="ar-SA" sz="2000" b="1"/>
          </a:p>
          <a:p>
            <a:r>
              <a:rPr lang="en-US" altLang="ar-SA" sz="2000" b="1"/>
              <a:t>Using the mark as a business asset</a:t>
            </a:r>
          </a:p>
        </p:txBody>
      </p:sp>
    </p:spTree>
    <p:extLst>
      <p:ext uri="{BB962C8B-B14F-4D97-AF65-F5344CB8AC3E}">
        <p14:creationId xmlns:p14="http://schemas.microsoft.com/office/powerpoint/2010/main" val="2889011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ChangeArrowheads="1"/>
          </p:cNvSpPr>
          <p:nvPr>
            <p:ph type="title"/>
          </p:nvPr>
        </p:nvSpPr>
        <p:spPr bwMode="auto">
          <a:xfrm>
            <a:off x="596462" y="407276"/>
            <a:ext cx="7156450" cy="1335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a:solidFill>
                  <a:srgbClr val="00B0F0"/>
                </a:solidFill>
              </a:rPr>
              <a:t>ACTIVELY USING A TRADEMARK</a:t>
            </a:r>
            <a:endParaRPr lang="en-US" altLang="ar-SA" sz="2800">
              <a:solidFill>
                <a:srgbClr val="00B0F0"/>
              </a:solidFill>
            </a:endParaRPr>
          </a:p>
        </p:txBody>
      </p:sp>
      <p:sp>
        <p:nvSpPr>
          <p:cNvPr id="26627" name="Rectangle 1027"/>
          <p:cNvSpPr>
            <a:spLocks noChangeArrowheads="1"/>
          </p:cNvSpPr>
          <p:nvPr>
            <p:ph type="body" idx="1"/>
          </p:nvPr>
        </p:nvSpPr>
        <p:spPr bwMode="auto">
          <a:xfrm>
            <a:off x="596462" y="2115207"/>
            <a:ext cx="7485063" cy="3810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2400" dirty="0"/>
          </a:p>
          <a:p>
            <a:r>
              <a:rPr lang="en-US" altLang="ar-SA" sz="2000" b="1" dirty="0"/>
              <a:t>Offering </a:t>
            </a:r>
            <a:r>
              <a:rPr lang="en-US" altLang="ar-SA" sz="2000" b="1" dirty="0" smtClean="0"/>
              <a:t> </a:t>
            </a:r>
            <a:r>
              <a:rPr lang="en-US" altLang="ar-SA" sz="2000" b="1" dirty="0"/>
              <a:t>goods or services</a:t>
            </a:r>
          </a:p>
          <a:p>
            <a:endParaRPr lang="en-US" altLang="ar-SA" sz="2000" b="1" dirty="0"/>
          </a:p>
          <a:p>
            <a:r>
              <a:rPr lang="en-US" altLang="ar-SA" sz="2000" b="1" dirty="0"/>
              <a:t>Affixing the mark to the goods or their packaging</a:t>
            </a:r>
          </a:p>
          <a:p>
            <a:endParaRPr lang="en-US" altLang="ar-SA" sz="2000" b="1" dirty="0"/>
          </a:p>
          <a:p>
            <a:r>
              <a:rPr lang="en-US" altLang="ar-SA" sz="2000" b="1" dirty="0"/>
              <a:t>Importing or exporting the goods under the mark</a:t>
            </a:r>
          </a:p>
          <a:p>
            <a:endParaRPr lang="en-US" altLang="ar-SA" sz="2000" b="1" dirty="0"/>
          </a:p>
          <a:p>
            <a:r>
              <a:rPr lang="en-US" altLang="ar-SA" sz="2000" b="1" dirty="0"/>
              <a:t>Using it on business papers or in advertising</a:t>
            </a:r>
            <a:endParaRPr lang="en-US" altLang="en-US" sz="2000" b="1" dirty="0"/>
          </a:p>
          <a:p>
            <a:endParaRPr lang="en-US" altLang="fr-FR" sz="2000" b="1" dirty="0"/>
          </a:p>
        </p:txBody>
      </p:sp>
    </p:spTree>
    <p:extLst>
      <p:ext uri="{BB962C8B-B14F-4D97-AF65-F5344CB8AC3E}">
        <p14:creationId xmlns:p14="http://schemas.microsoft.com/office/powerpoint/2010/main" val="4247902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ph type="title"/>
          </p:nvPr>
        </p:nvSpPr>
        <p:spPr bwMode="auto">
          <a:xfrm>
            <a:off x="733097" y="349469"/>
            <a:ext cx="60198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dirty="0">
                <a:solidFill>
                  <a:srgbClr val="00B0F0"/>
                </a:solidFill>
              </a:rPr>
              <a:t>USING A TRADEMARK IN ADVERTISING</a:t>
            </a:r>
            <a:endParaRPr lang="en-US" altLang="ar-SA" sz="2800" dirty="0">
              <a:solidFill>
                <a:srgbClr val="00B0F0"/>
              </a:solidFill>
            </a:endParaRPr>
          </a:p>
        </p:txBody>
      </p:sp>
      <p:sp>
        <p:nvSpPr>
          <p:cNvPr id="27651" name="Rectangle 3"/>
          <p:cNvSpPr>
            <a:spLocks noChangeArrowheads="1"/>
          </p:cNvSpPr>
          <p:nvPr>
            <p:ph type="body" idx="1"/>
          </p:nvPr>
        </p:nvSpPr>
        <p:spPr bwMode="auto">
          <a:xfrm>
            <a:off x="1828801" y="1752600"/>
            <a:ext cx="7485063" cy="457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2000" b="1"/>
              <a:t>Shall be used exactly as registered</a:t>
            </a:r>
          </a:p>
          <a:p>
            <a:endParaRPr lang="en-US" altLang="ar-SA" sz="2000" b="1"/>
          </a:p>
          <a:p>
            <a:r>
              <a:rPr lang="en-US" altLang="ar-SA" sz="2000" b="1" u="sng"/>
              <a:t>Protect TM from becoming generic</a:t>
            </a:r>
            <a:endParaRPr lang="en-US" altLang="ar-SA" sz="2000" b="1"/>
          </a:p>
          <a:p>
            <a:pPr lvl="1"/>
            <a:r>
              <a:rPr lang="en-US" altLang="ar-SA" sz="2000" b="1"/>
              <a:t>Set apart from surrounding text</a:t>
            </a:r>
          </a:p>
          <a:p>
            <a:pPr lvl="1"/>
            <a:r>
              <a:rPr lang="en-US" altLang="ar-SA" sz="2000" b="1"/>
              <a:t>Specify font, size, placement and colors</a:t>
            </a:r>
          </a:p>
          <a:p>
            <a:pPr lvl="1"/>
            <a:r>
              <a:rPr lang="en-US" altLang="ar-SA" sz="2000" b="1"/>
              <a:t>Use as an adjective not as noun or verb</a:t>
            </a:r>
          </a:p>
          <a:p>
            <a:pPr lvl="1"/>
            <a:r>
              <a:rPr lang="en-US" altLang="ar-SA" sz="2000" b="1"/>
              <a:t>Not plural, possessive or abbreviated form</a:t>
            </a:r>
          </a:p>
          <a:p>
            <a:pPr lvl="1"/>
            <a:r>
              <a:rPr lang="en-US" altLang="ar-SA" sz="2000" b="1"/>
              <a:t>Use a trademark notice in advertising and labeling </a:t>
            </a:r>
            <a:r>
              <a:rPr lang="en-US" altLang="en-US" sz="2000" b="1">
                <a:solidFill>
                  <a:schemeClr val="tx2"/>
                </a:solidFill>
                <a:cs typeface="Traditional Arabic" panose="02020603050405020304" pitchFamily="18" charset="-78"/>
              </a:rPr>
              <a:t>®</a:t>
            </a:r>
            <a:endParaRPr lang="en-US" altLang="en-US" sz="2000" b="1">
              <a:solidFill>
                <a:schemeClr val="tx2"/>
              </a:solidFill>
              <a:latin typeface="Traditional Arabic" panose="02020603050405020304" pitchFamily="18" charset="-78"/>
              <a:cs typeface="Traditional Arabic" panose="02020603050405020304" pitchFamily="18" charset="-78"/>
            </a:endParaRPr>
          </a:p>
          <a:p>
            <a:pPr lvl="1"/>
            <a:endParaRPr lang="en-US" altLang="ar-SA" sz="2000" b="1"/>
          </a:p>
          <a:p>
            <a:r>
              <a:rPr lang="en-US" altLang="ar-SA" sz="2000" b="1"/>
              <a:t>Monitor authorized users of the mark</a:t>
            </a:r>
          </a:p>
          <a:p>
            <a:r>
              <a:rPr lang="en-US" altLang="ar-SA" sz="2000" b="1"/>
              <a:t>Review portfolio of trademarks</a:t>
            </a:r>
          </a:p>
          <a:p>
            <a:r>
              <a:rPr lang="en-US" altLang="ar-SA" sz="2000" b="1"/>
              <a:t>An evolving trademark</a:t>
            </a:r>
          </a:p>
          <a:p>
            <a:pPr lvl="1"/>
            <a:endParaRPr lang="en-US" altLang="ar-SA" sz="2000" b="1"/>
          </a:p>
          <a:p>
            <a:endParaRPr lang="en-US" altLang="ar-SA" sz="2400"/>
          </a:p>
        </p:txBody>
      </p:sp>
    </p:spTree>
    <p:extLst>
      <p:ext uri="{BB962C8B-B14F-4D97-AF65-F5344CB8AC3E}">
        <p14:creationId xmlns:p14="http://schemas.microsoft.com/office/powerpoint/2010/main" val="796113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ph type="title"/>
          </p:nvPr>
        </p:nvSpPr>
        <p:spPr bwMode="auto">
          <a:xfrm>
            <a:off x="528145" y="486104"/>
            <a:ext cx="60198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a:solidFill>
                  <a:srgbClr val="00B0F0"/>
                </a:solidFill>
              </a:rPr>
              <a:t>USING A TRADEMARK AS A BUSINESS ASSET</a:t>
            </a:r>
            <a:endParaRPr lang="en-US" altLang="ar-SA" sz="2800">
              <a:solidFill>
                <a:srgbClr val="00B0F0"/>
              </a:solidFill>
            </a:endParaRPr>
          </a:p>
        </p:txBody>
      </p:sp>
      <p:sp>
        <p:nvSpPr>
          <p:cNvPr id="29699" name="Rectangle 3"/>
          <p:cNvSpPr>
            <a:spLocks noChangeArrowheads="1"/>
          </p:cNvSpPr>
          <p:nvPr>
            <p:ph type="body" idx="1"/>
          </p:nvPr>
        </p:nvSpPr>
        <p:spPr bwMode="auto">
          <a:xfrm>
            <a:off x="528145" y="1949669"/>
            <a:ext cx="7485063"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1800"/>
          </a:p>
          <a:p>
            <a:r>
              <a:rPr lang="en-US" altLang="ar-SA" sz="2000" b="1" u="sng"/>
              <a:t>Licensing</a:t>
            </a:r>
            <a:r>
              <a:rPr lang="en-US" altLang="ar-SA" sz="2000" b="1"/>
              <a:t>: owner retains ownership and agrees to the use of the TM by other companies in exchange of royalties &gt; </a:t>
            </a:r>
            <a:r>
              <a:rPr lang="en-US" altLang="ar-SA" sz="2000" b="1" i="1"/>
              <a:t>licensing agreement</a:t>
            </a:r>
            <a:r>
              <a:rPr lang="en-US" altLang="ar-SA" sz="2000" b="1"/>
              <a:t> (business expansion/diversification)</a:t>
            </a:r>
          </a:p>
          <a:p>
            <a:endParaRPr lang="en-US" altLang="ar-SA" sz="2000" b="1"/>
          </a:p>
          <a:p>
            <a:r>
              <a:rPr lang="en-US" altLang="ar-SA" sz="2000" b="1" u="sng"/>
              <a:t>Franchising</a:t>
            </a:r>
            <a:r>
              <a:rPr lang="en-US" altLang="ar-SA" sz="2000" b="1"/>
              <a:t>: licensing of a TM central to franchising agreement.The franchiser allows franchisee to use his way of doing business (TM, know-how, customer service, s/w, shop decoration,  etc)  </a:t>
            </a:r>
          </a:p>
          <a:p>
            <a:endParaRPr lang="en-US" altLang="ar-SA" sz="2000" b="1"/>
          </a:p>
          <a:p>
            <a:r>
              <a:rPr lang="en-US" altLang="ar-SA" sz="2000" b="1"/>
              <a:t>Selling/assigning TM to another company (merger &amp; acquisitions/raising of cash) </a:t>
            </a:r>
          </a:p>
          <a:p>
            <a:endParaRPr lang="en-US" altLang="ar-SA" sz="2000" b="1"/>
          </a:p>
        </p:txBody>
      </p:sp>
    </p:spTree>
    <p:extLst>
      <p:ext uri="{BB962C8B-B14F-4D97-AF65-F5344CB8AC3E}">
        <p14:creationId xmlns:p14="http://schemas.microsoft.com/office/powerpoint/2010/main" val="20160190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ph type="title"/>
          </p:nvPr>
        </p:nvSpPr>
        <p:spPr bwMode="auto">
          <a:xfrm>
            <a:off x="483476" y="367862"/>
            <a:ext cx="6019800" cy="1371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US" altLang="ar-SA" sz="3600" b="1">
                <a:solidFill>
                  <a:srgbClr val="00B0F0"/>
                </a:solidFill>
              </a:rPr>
              <a:t>ENFORCING TRADEMARKS</a:t>
            </a:r>
            <a:endParaRPr lang="en-US" altLang="ar-SA" sz="2800">
              <a:solidFill>
                <a:srgbClr val="00B0F0"/>
              </a:solidFill>
            </a:endParaRPr>
          </a:p>
        </p:txBody>
      </p:sp>
      <p:sp>
        <p:nvSpPr>
          <p:cNvPr id="30723" name="Rectangle 3"/>
          <p:cNvSpPr>
            <a:spLocks noChangeArrowheads="1"/>
          </p:cNvSpPr>
          <p:nvPr>
            <p:ph type="body" idx="1"/>
          </p:nvPr>
        </p:nvSpPr>
        <p:spPr bwMode="auto">
          <a:xfrm>
            <a:off x="599090" y="1962807"/>
            <a:ext cx="11067393" cy="4419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endParaRPr lang="en-US" altLang="ar-SA" sz="1800" dirty="0"/>
          </a:p>
          <a:p>
            <a:r>
              <a:rPr lang="en-US" altLang="ar-SA" sz="2000" b="1" dirty="0"/>
              <a:t>Responsibility of </a:t>
            </a:r>
            <a:r>
              <a:rPr lang="en-US" altLang="ar-SA" sz="2000" b="1" dirty="0" smtClean="0"/>
              <a:t>trademark </a:t>
            </a:r>
            <a:r>
              <a:rPr lang="en-US" altLang="ar-SA" sz="2000" b="1" dirty="0"/>
              <a:t>owner to identify infringement  </a:t>
            </a:r>
            <a:r>
              <a:rPr lang="en-US" altLang="ar-SA" sz="2000" b="1" dirty="0" smtClean="0"/>
              <a:t>&amp; take steps</a:t>
            </a:r>
            <a:endParaRPr lang="en-US" altLang="ar-SA" sz="2000" b="1" dirty="0"/>
          </a:p>
          <a:p>
            <a:endParaRPr lang="en-US" altLang="ar-SA" sz="2000" b="1" dirty="0"/>
          </a:p>
          <a:p>
            <a:r>
              <a:rPr lang="en-US" altLang="ar-SA" sz="2000" b="1" dirty="0"/>
              <a:t>“ Cease and desist letter”  to alleged infringer (s)</a:t>
            </a:r>
          </a:p>
          <a:p>
            <a:endParaRPr lang="en-US" altLang="ar-SA" sz="2000" b="1" dirty="0"/>
          </a:p>
          <a:p>
            <a:r>
              <a:rPr lang="en-US" altLang="ar-SA" sz="2000" b="1" dirty="0"/>
              <a:t>Search and seize order </a:t>
            </a:r>
          </a:p>
          <a:p>
            <a:endParaRPr lang="en-US" altLang="ar-SA" sz="2000" b="1" dirty="0"/>
          </a:p>
          <a:p>
            <a:r>
              <a:rPr lang="en-US" altLang="ar-SA" sz="2000" b="1" dirty="0"/>
              <a:t>Cooperation with customs authorities to prevent counterfeit trademark goods</a:t>
            </a:r>
          </a:p>
          <a:p>
            <a:endParaRPr lang="en-US" altLang="ar-SA" sz="2000" b="1" dirty="0"/>
          </a:p>
          <a:p>
            <a:r>
              <a:rPr lang="en-US" altLang="ar-SA" sz="2000" b="1" dirty="0"/>
              <a:t>Arbitration and mediation (preserve business relations)</a:t>
            </a:r>
          </a:p>
          <a:p>
            <a:endParaRPr lang="en-US" altLang="fr-FR" sz="2400" dirty="0"/>
          </a:p>
        </p:txBody>
      </p:sp>
    </p:spTree>
    <p:extLst>
      <p:ext uri="{BB962C8B-B14F-4D97-AF65-F5344CB8AC3E}">
        <p14:creationId xmlns:p14="http://schemas.microsoft.com/office/powerpoint/2010/main" val="2595703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65" y="380382"/>
            <a:ext cx="4698124" cy="2643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5" y="3279228"/>
            <a:ext cx="4649499" cy="26162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898" y="380382"/>
            <a:ext cx="4794444" cy="26978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463" y="3279228"/>
            <a:ext cx="6544019" cy="3419475"/>
          </a:xfrm>
          <a:prstGeom prst="rect">
            <a:avLst/>
          </a:prstGeom>
        </p:spPr>
      </p:pic>
    </p:spTree>
    <p:extLst>
      <p:ext uri="{BB962C8B-B14F-4D97-AF65-F5344CB8AC3E}">
        <p14:creationId xmlns:p14="http://schemas.microsoft.com/office/powerpoint/2010/main" val="4269373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625" y="167932"/>
            <a:ext cx="11497234" cy="6524680"/>
          </a:xfrm>
          <a:prstGeom prst="rect">
            <a:avLst/>
          </a:prstGeom>
        </p:spPr>
      </p:pic>
    </p:spTree>
    <p:extLst>
      <p:ext uri="{BB962C8B-B14F-4D97-AF65-F5344CB8AC3E}">
        <p14:creationId xmlns:p14="http://schemas.microsoft.com/office/powerpoint/2010/main" val="97537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717" t="22857"/>
          <a:stretch/>
        </p:blipFill>
        <p:spPr>
          <a:xfrm>
            <a:off x="900954" y="333185"/>
            <a:ext cx="10292564" cy="5565111"/>
          </a:xfrm>
          <a:prstGeom prst="rect">
            <a:avLst/>
          </a:prstGeom>
        </p:spPr>
      </p:pic>
    </p:spTree>
    <p:extLst>
      <p:ext uri="{BB962C8B-B14F-4D97-AF65-F5344CB8AC3E}">
        <p14:creationId xmlns:p14="http://schemas.microsoft.com/office/powerpoint/2010/main" val="348541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126125"/>
            <a:ext cx="4478392" cy="33623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38" y="126125"/>
            <a:ext cx="4478393" cy="33623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838" y="3501876"/>
            <a:ext cx="4362286" cy="3275133"/>
          </a:xfrm>
          <a:prstGeom prst="rect">
            <a:avLst/>
          </a:prstGeom>
        </p:spPr>
      </p:pic>
      <p:sp>
        <p:nvSpPr>
          <p:cNvPr id="5" name="Content Placeholder 11"/>
          <p:cNvSpPr txBox="1">
            <a:spLocks/>
          </p:cNvSpPr>
          <p:nvPr/>
        </p:nvSpPr>
        <p:spPr>
          <a:xfrm>
            <a:off x="185949" y="4315152"/>
            <a:ext cx="2866533" cy="13729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spcBef>
                <a:spcPts val="900"/>
              </a:spcBef>
              <a:buFont typeface="Arial" panose="020B0604020202020204" pitchFamily="34" charset="0"/>
              <a:buNone/>
            </a:pPr>
            <a:r>
              <a:rPr lang="en-US" altLang="en-US" sz="2000" b="1" dirty="0" smtClean="0">
                <a:solidFill>
                  <a:srgbClr val="00B0F0"/>
                </a:solidFill>
              </a:rPr>
              <a:t>	Humans need a story… what digital solutions can achieve this ?</a:t>
            </a:r>
            <a:endParaRPr lang="en-US" altLang="en-US" sz="2000" b="1" dirty="0">
              <a:solidFill>
                <a:srgbClr val="00B0F0"/>
              </a:solidFill>
            </a:endParaRPr>
          </a:p>
        </p:txBody>
      </p:sp>
    </p:spTree>
    <p:extLst>
      <p:ext uri="{BB962C8B-B14F-4D97-AF65-F5344CB8AC3E}">
        <p14:creationId xmlns:p14="http://schemas.microsoft.com/office/powerpoint/2010/main" val="12265850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10.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BB_DELETETEXT" val="YES"/>
</p:tagLst>
</file>

<file path=ppt/tags/tag12.xml><?xml version="1.0" encoding="utf-8"?>
<p:tagLst xmlns:a="http://schemas.openxmlformats.org/drawingml/2006/main" xmlns:r="http://schemas.openxmlformats.org/officeDocument/2006/relationships" xmlns:p="http://schemas.openxmlformats.org/presentationml/2006/main">
  <p:tag name="BB_DELETETEXT" val="YES"/>
</p:tagLst>
</file>

<file path=ppt/tags/tag13.xml><?xml version="1.0" encoding="utf-8"?>
<p:tagLst xmlns:a="http://schemas.openxmlformats.org/drawingml/2006/main" xmlns:r="http://schemas.openxmlformats.org/officeDocument/2006/relationships" xmlns:p="http://schemas.openxmlformats.org/presentationml/2006/main">
  <p:tag name="BB_DIALOGNAME" val="Stone background"/>
  <p:tag name="BB_SHORTNAME" val=""/>
  <p:tag name="BB_ASSOCIATEDSLIDES" val=""/>
  <p:tag name="BB_INNEWPRESENTATION" val="NO"/>
  <p:tag name="BB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BB_DELETETEXT" val="YES"/>
</p:tagLst>
</file>

<file path=ppt/tags/tag15.xml><?xml version="1.0" encoding="utf-8"?>
<p:tagLst xmlns:a="http://schemas.openxmlformats.org/drawingml/2006/main" xmlns:r="http://schemas.openxmlformats.org/officeDocument/2006/relationships" xmlns:p="http://schemas.openxmlformats.org/presentationml/2006/main">
  <p:tag name="BB_DELETETEXT" val="YES"/>
</p:tagLst>
</file>

<file path=ppt/tags/tag16.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BB_DELETETEXT" val="YES"/>
</p:tagLst>
</file>

<file path=ppt/tags/tag18.xml><?xml version="1.0" encoding="utf-8"?>
<p:tagLst xmlns:a="http://schemas.openxmlformats.org/drawingml/2006/main" xmlns:r="http://schemas.openxmlformats.org/officeDocument/2006/relationships" xmlns:p="http://schemas.openxmlformats.org/presentationml/2006/main">
  <p:tag name="BB_DIALOGNAME" val="Divider"/>
  <p:tag name="BB_SHORTNAME" val=""/>
  <p:tag name="BB_ASSOCIATEDSLIDES" val=""/>
  <p:tag name="BB_INNEWPRESENTATION" val="NO"/>
  <p:tag name="BB_ONINSERTSLIDEDLG" val="YES"/>
</p:tagLst>
</file>

<file path=ppt/tags/tag19.xml><?xml version="1.0" encoding="utf-8"?>
<p:tagLst xmlns:a="http://schemas.openxmlformats.org/drawingml/2006/main" xmlns:r="http://schemas.openxmlformats.org/officeDocument/2006/relationships" xmlns:p="http://schemas.openxmlformats.org/presentationml/2006/main">
  <p:tag name="BB_DELETETEXT"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2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1.xml><?xml version="1.0" encoding="utf-8"?>
<p:tagLst xmlns:a="http://schemas.openxmlformats.org/drawingml/2006/main" xmlns:r="http://schemas.openxmlformats.org/officeDocument/2006/relationships" xmlns:p="http://schemas.openxmlformats.org/presentationml/2006/main">
  <p:tag name="BB_DELETETEXT" val="YES"/>
</p:tagLst>
</file>

<file path=ppt/tags/tag22.xml><?xml version="1.0" encoding="utf-8"?>
<p:tagLst xmlns:a="http://schemas.openxmlformats.org/drawingml/2006/main" xmlns:r="http://schemas.openxmlformats.org/officeDocument/2006/relationships" xmlns:p="http://schemas.openxmlformats.org/presentationml/2006/main">
  <p:tag name="BB_DELETETEXT" val="YES"/>
</p:tagLst>
</file>

<file path=ppt/tags/tag23.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4.xml><?xml version="1.0" encoding="utf-8"?>
<p:tagLst xmlns:a="http://schemas.openxmlformats.org/drawingml/2006/main" xmlns:r="http://schemas.openxmlformats.org/officeDocument/2006/relationships" xmlns:p="http://schemas.openxmlformats.org/presentationml/2006/main">
  <p:tag name="BB_DELETETEXT" val="YES"/>
</p:tagLst>
</file>

<file path=ppt/tags/tag25.xml><?xml version="1.0" encoding="utf-8"?>
<p:tagLst xmlns:a="http://schemas.openxmlformats.org/drawingml/2006/main" xmlns:r="http://schemas.openxmlformats.org/officeDocument/2006/relationships" xmlns:p="http://schemas.openxmlformats.org/presentationml/2006/main">
  <p:tag name="BB_DELETETEXT" val="YES"/>
</p:tagLst>
</file>

<file path=ppt/tags/tag26.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7.xml><?xml version="1.0" encoding="utf-8"?>
<p:tagLst xmlns:a="http://schemas.openxmlformats.org/drawingml/2006/main" xmlns:r="http://schemas.openxmlformats.org/officeDocument/2006/relationships" xmlns:p="http://schemas.openxmlformats.org/presentationml/2006/main">
  <p:tag name="BB_DELETETEXT" val="YES"/>
</p:tagLst>
</file>

<file path=ppt/tags/tag28.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9.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30.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1.xml><?xml version="1.0" encoding="utf-8"?>
<p:tagLst xmlns:a="http://schemas.openxmlformats.org/drawingml/2006/main" xmlns:r="http://schemas.openxmlformats.org/officeDocument/2006/relationships" xmlns:p="http://schemas.openxmlformats.org/presentationml/2006/main">
  <p:tag name="BB_DELETETEXT" val="YES"/>
</p:tagLst>
</file>

<file path=ppt/tags/tag32.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3.xml><?xml version="1.0" encoding="utf-8"?>
<p:tagLst xmlns:a="http://schemas.openxmlformats.org/drawingml/2006/main" xmlns:r="http://schemas.openxmlformats.org/officeDocument/2006/relationships" xmlns:p="http://schemas.openxmlformats.org/presentationml/2006/main">
  <p:tag name="BB_DELETETEXT" val="YES"/>
</p:tagLst>
</file>

<file path=ppt/tags/tag34.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ELETETEXT" val="YES"/>
</p:tagLst>
</file>

<file path=ppt/tags/tag5.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ELETETEXT" val="YES"/>
</p:tagLst>
</file>

<file path=ppt/tags/tag8.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4263</Words>
  <Application>Microsoft Office PowerPoint</Application>
  <PresentationFormat>Widescreen</PresentationFormat>
  <Paragraphs>520</Paragraphs>
  <Slides>70</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ＭＳ Ｐゴシック</vt:lpstr>
      <vt:lpstr>Arial</vt:lpstr>
      <vt:lpstr>Calibri</vt:lpstr>
      <vt:lpstr>Calibri Light</vt:lpstr>
      <vt:lpstr>Expert Sans Regular</vt:lpstr>
      <vt:lpstr>Georgia</vt:lpstr>
      <vt:lpstr>Times New Roman</vt:lpstr>
      <vt:lpstr>Traditional Arabic</vt:lpstr>
      <vt:lpstr>Office Theme</vt:lpstr>
      <vt:lpstr>Microsoft Word Document</vt:lpstr>
      <vt:lpstr>Protecting Your Brand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Protecting Company activities</vt:lpstr>
      <vt:lpstr>PowerPoint Presentation</vt:lpstr>
      <vt:lpstr>Protecting Company activities</vt:lpstr>
      <vt:lpstr>Geo-blocking - online sellers must treat all EU consumers equally </vt:lpstr>
      <vt:lpstr>PowerPoint Presentation</vt:lpstr>
      <vt:lpstr>PowerPoint Presentation</vt:lpstr>
      <vt:lpstr>PowerPoint Presentation</vt:lpstr>
      <vt:lpstr>Potential Issues with Employee or other Persons’ Activities</vt:lpstr>
      <vt:lpstr>PowerPoint Presentation</vt:lpstr>
      <vt:lpstr>PowerPoint Presentation</vt:lpstr>
      <vt:lpstr>What if a Competitor/Employee uses Social Media ? Nestlé KitKat</vt:lpstr>
      <vt:lpstr>PowerPoint Presentation</vt:lpstr>
      <vt:lpstr>PowerPoint Presentation</vt:lpstr>
      <vt:lpstr>PowerPoint Presentation</vt:lpstr>
      <vt:lpstr>PowerPoint Presentation</vt:lpstr>
      <vt:lpstr>ASA or CMA ?</vt:lpstr>
      <vt:lpstr>PowerPoint Presentation</vt:lpstr>
      <vt:lpstr>Meta tags</vt:lpstr>
      <vt:lpstr>PowerPoint Presentation</vt:lpstr>
      <vt:lpstr>PowerPoint Presentation</vt:lpstr>
      <vt:lpstr>Colour as a Trade Mark</vt:lpstr>
      <vt:lpstr>Colour as a Trade Mark</vt:lpstr>
      <vt:lpstr>PowerPoint Presentation</vt:lpstr>
      <vt:lpstr>Copyright</vt:lpstr>
      <vt:lpstr>Rights in Data </vt:lpstr>
      <vt:lpstr>Software</vt:lpstr>
      <vt:lpstr>PowerPoint Presentation</vt:lpstr>
      <vt:lpstr>PowerPoint Presentation</vt:lpstr>
      <vt:lpstr>PowerPoint Presentation</vt:lpstr>
      <vt:lpstr>Copyright and Anti-Circumvention Laws</vt:lpstr>
      <vt:lpstr>Domain Names &amp; Cybersquatting</vt:lpstr>
      <vt:lpstr>Design Rights</vt:lpstr>
      <vt:lpstr>Passing Off</vt:lpstr>
      <vt:lpstr>E- Commerce &amp; Customers</vt:lpstr>
      <vt:lpstr>Data Privacy &amp; e-Marketing</vt:lpstr>
      <vt:lpstr>Cookies ?</vt:lpstr>
      <vt:lpstr>PowerPoint Presentation</vt:lpstr>
      <vt:lpstr>PowerPoint Presentation</vt:lpstr>
      <vt:lpstr>PowerPoint Presentation</vt:lpstr>
      <vt:lpstr>PowerPoint Presentation</vt:lpstr>
      <vt:lpstr>How will you protect your brand online ?</vt:lpstr>
      <vt:lpstr> Further Information on Trade Marks</vt:lpstr>
      <vt:lpstr>What is a Trademark?</vt:lpstr>
      <vt:lpstr>A TRADEMARK IS MADE OF :  Any Distinctive Words, Letters, Numerals, Pictures, Shapes, Colors, Logos, Labels  </vt:lpstr>
      <vt:lpstr>Less traditional marks</vt:lpstr>
      <vt:lpstr>Types of Trademarks?</vt:lpstr>
      <vt:lpstr>The function of a Trademark</vt:lpstr>
      <vt:lpstr> The value of a Trademark?</vt:lpstr>
      <vt:lpstr>Trademark protection &amp;  Registration  </vt:lpstr>
      <vt:lpstr>PRACTICAL STEPS</vt:lpstr>
      <vt:lpstr>What to avoid when selecting a Trademark</vt:lpstr>
      <vt:lpstr>Protecting a TM through registration</vt:lpstr>
      <vt:lpstr>Scope of Rights</vt:lpstr>
      <vt:lpstr>BE AWARE OF </vt:lpstr>
      <vt:lpstr> USING A TRADEMARK</vt:lpstr>
      <vt:lpstr>ACTIVELY USING A TRADEMARK</vt:lpstr>
      <vt:lpstr>USING A TRADEMARK IN ADVERTISING</vt:lpstr>
      <vt:lpstr>USING A TRADEMARK AS A BUSINESS ASSET</vt:lpstr>
      <vt:lpstr>ENFORCING TRADEMARKS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Roberts</dc:creator>
  <cp:lastModifiedBy>Andrew Boardman</cp:lastModifiedBy>
  <cp:revision>54</cp:revision>
  <dcterms:created xsi:type="dcterms:W3CDTF">2019-06-11T16:40:19Z</dcterms:created>
  <dcterms:modified xsi:type="dcterms:W3CDTF">2019-06-12T03:51:49Z</dcterms:modified>
</cp:coreProperties>
</file>